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63" r:id="rId4"/>
    <p:sldId id="258" r:id="rId5"/>
    <p:sldId id="265" r:id="rId6"/>
    <p:sldId id="260" r:id="rId7"/>
    <p:sldId id="269" r:id="rId8"/>
    <p:sldId id="276" r:id="rId9"/>
    <p:sldId id="309" r:id="rId10"/>
    <p:sldId id="301" r:id="rId11"/>
    <p:sldId id="303" r:id="rId12"/>
    <p:sldId id="304" r:id="rId13"/>
    <p:sldId id="305" r:id="rId14"/>
    <p:sldId id="307" r:id="rId15"/>
    <p:sldId id="311" r:id="rId16"/>
    <p:sldId id="308" r:id="rId17"/>
    <p:sldId id="312" r:id="rId18"/>
    <p:sldId id="268" r:id="rId19"/>
    <p:sldId id="344" r:id="rId20"/>
    <p:sldId id="345" r:id="rId21"/>
    <p:sldId id="346" r:id="rId22"/>
    <p:sldId id="327" r:id="rId23"/>
    <p:sldId id="318" r:id="rId24"/>
    <p:sldId id="343" r:id="rId25"/>
    <p:sldId id="324" r:id="rId26"/>
  </p:sldIdLst>
  <p:sldSz cx="18288000" cy="10287000"/>
  <p:notesSz cx="6858000" cy="9144000"/>
  <p:embeddedFontLst>
    <p:embeddedFont>
      <p:font typeface="Alasassy Caps" pitchFamily="2" charset="0"/>
      <p:regular r:id="rId28"/>
      <p:bold r:id="rId29"/>
      <p:italic r:id="rId30"/>
      <p:boldItalic r:id="rId31"/>
    </p:embeddedFont>
    <p:embeddedFont>
      <p:font typeface="Lato" panose="020F0502020204030203" pitchFamily="34" charset="0"/>
      <p:regular r:id="rId32"/>
      <p:bold r:id="rId33"/>
      <p:italic r:id="rId34"/>
      <p:boldItalic r:id="rId35"/>
    </p:embeddedFont>
    <p:embeddedFont>
      <p:font typeface="Monotype Corsiva" panose="03010101010201010101" pitchFamily="66" charset="0"/>
      <p:italic r:id="rId36"/>
    </p:embeddedFont>
    <p:embeddedFont>
      <p:font typeface="Nirmala UI" panose="020B0502040204020203" pitchFamily="34" charset="0"/>
      <p:regular r:id="rId37"/>
      <p:bold r:id="rId38"/>
    </p:embeddedFont>
    <p:embeddedFont>
      <p:font typeface="Nirmala UI Semilight" panose="020B0402040204020203" pitchFamily="34" charset="0"/>
      <p:regular r:id="rId39"/>
    </p:embeddedFont>
    <p:embeddedFont>
      <p:font typeface="Oswald" panose="00000500000000000000" pitchFamily="2" charset="0"/>
      <p:regular r:id="rId40"/>
      <p:bold r:id="rId41"/>
    </p:embeddedFont>
    <p:embeddedFont>
      <p:font typeface="Prompt Bold" panose="020B0604020202020204" charset="-34"/>
      <p:bold r:id="rId42"/>
      <p:boldItalic r:id="rId43"/>
    </p:embeddedFont>
    <p:embeddedFont>
      <p:font typeface="Raleway" pitchFamily="2" charset="0"/>
      <p:regular r:id="rId44"/>
      <p:bold r:id="rId45"/>
      <p:italic r:id="rId46"/>
      <p:boldItalic r:id="rId47"/>
    </p:embeddedFont>
    <p:embeddedFont>
      <p:font typeface="Tw Cen MT" panose="020B0602020104020603" pitchFamily="34" charset="0"/>
      <p:regular r:id="rId48"/>
      <p:bold r:id="rId49"/>
      <p:italic r:id="rId50"/>
      <p:boldItalic r:id="rId51"/>
    </p:embeddedFont>
    <p:embeddedFont>
      <p:font typeface="Tw Cen MT Condensed" panose="020B0606020104020203" pitchFamily="34" charset="0"/>
      <p:regular r:id="rId52"/>
      <p:bold r:id="rId53"/>
    </p:embeddedFont>
    <p:embeddedFont>
      <p:font typeface="Wingdings 3" panose="05040102010807070707" pitchFamily="18" charset="2"/>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3C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EAD92-1509-4524-8535-CC5E9CE68E32}" v="13" dt="2025-09-17T18:17:12.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6340" autoAdjust="0"/>
  </p:normalViewPr>
  <p:slideViewPr>
    <p:cSldViewPr>
      <p:cViewPr varScale="1">
        <p:scale>
          <a:sx n="32" d="100"/>
          <a:sy n="32" d="100"/>
        </p:scale>
        <p:origin x="13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ester Jacqueline" userId="8d744f10-170b-4e82-aef0-e7c9e097f131" providerId="ADAL" clId="{237EAD92-1509-4524-8535-CC5E9CE68E32}"/>
    <pc:docChg chg="custSel delSld modSld">
      <pc:chgData name="Oester Jacqueline" userId="8d744f10-170b-4e82-aef0-e7c9e097f131" providerId="ADAL" clId="{237EAD92-1509-4524-8535-CC5E9CE68E32}" dt="2025-09-29T15:02:10.540" v="543" actId="20577"/>
      <pc:docMkLst>
        <pc:docMk/>
      </pc:docMkLst>
      <pc:sldChg chg="modSp mod">
        <pc:chgData name="Oester Jacqueline" userId="8d744f10-170b-4e82-aef0-e7c9e097f131" providerId="ADAL" clId="{237EAD92-1509-4524-8535-CC5E9CE68E32}" dt="2025-09-17T14:04:07.061" v="3" actId="20577"/>
        <pc:sldMkLst>
          <pc:docMk/>
          <pc:sldMk cId="0" sldId="256"/>
        </pc:sldMkLst>
        <pc:spChg chg="mod">
          <ac:chgData name="Oester Jacqueline" userId="8d744f10-170b-4e82-aef0-e7c9e097f131" providerId="ADAL" clId="{237EAD92-1509-4524-8535-CC5E9CE68E32}" dt="2025-09-17T14:04:07.061" v="3" actId="20577"/>
          <ac:spMkLst>
            <pc:docMk/>
            <pc:sldMk cId="0" sldId="256"/>
            <ac:spMk id="6" creationId="{00000000-0000-0000-0000-000000000000}"/>
          </ac:spMkLst>
        </pc:spChg>
      </pc:sldChg>
      <pc:sldChg chg="modSp mod">
        <pc:chgData name="Oester Jacqueline" userId="8d744f10-170b-4e82-aef0-e7c9e097f131" providerId="ADAL" clId="{237EAD92-1509-4524-8535-CC5E9CE68E32}" dt="2025-09-17T14:04:55.159" v="24" actId="20577"/>
        <pc:sldMkLst>
          <pc:docMk/>
          <pc:sldMk cId="1180762062" sldId="263"/>
        </pc:sldMkLst>
        <pc:spChg chg="mod">
          <ac:chgData name="Oester Jacqueline" userId="8d744f10-170b-4e82-aef0-e7c9e097f131" providerId="ADAL" clId="{237EAD92-1509-4524-8535-CC5E9CE68E32}" dt="2025-09-17T14:04:55.159" v="24" actId="20577"/>
          <ac:spMkLst>
            <pc:docMk/>
            <pc:sldMk cId="1180762062" sldId="263"/>
            <ac:spMk id="4" creationId="{9BF2B9D2-676D-D0CA-8966-4D2FC0AEA64F}"/>
          </ac:spMkLst>
        </pc:spChg>
        <pc:spChg chg="mod">
          <ac:chgData name="Oester Jacqueline" userId="8d744f10-170b-4e82-aef0-e7c9e097f131" providerId="ADAL" clId="{237EAD92-1509-4524-8535-CC5E9CE68E32}" dt="2025-09-17T14:04:34.870" v="22" actId="20577"/>
          <ac:spMkLst>
            <pc:docMk/>
            <pc:sldMk cId="1180762062" sldId="263"/>
            <ac:spMk id="8" creationId="{E0C392DF-3186-88F2-9F25-CEF5CA67666E}"/>
          </ac:spMkLst>
        </pc:spChg>
      </pc:sldChg>
      <pc:sldChg chg="modSp mod">
        <pc:chgData name="Oester Jacqueline" userId="8d744f10-170b-4e82-aef0-e7c9e097f131" providerId="ADAL" clId="{237EAD92-1509-4524-8535-CC5E9CE68E32}" dt="2025-09-29T15:01:03.199" v="539" actId="313"/>
        <pc:sldMkLst>
          <pc:docMk/>
          <pc:sldMk cId="1458158004" sldId="268"/>
        </pc:sldMkLst>
        <pc:spChg chg="mod">
          <ac:chgData name="Oester Jacqueline" userId="8d744f10-170b-4e82-aef0-e7c9e097f131" providerId="ADAL" clId="{237EAD92-1509-4524-8535-CC5E9CE68E32}" dt="2025-09-29T15:01:03.199" v="539" actId="313"/>
          <ac:spMkLst>
            <pc:docMk/>
            <pc:sldMk cId="1458158004" sldId="268"/>
            <ac:spMk id="13" creationId="{34067A5A-593F-B706-C5CF-AADB790B4118}"/>
          </ac:spMkLst>
        </pc:spChg>
      </pc:sldChg>
      <pc:sldChg chg="modSp mod">
        <pc:chgData name="Oester Jacqueline" userId="8d744f10-170b-4e82-aef0-e7c9e097f131" providerId="ADAL" clId="{237EAD92-1509-4524-8535-CC5E9CE68E32}" dt="2025-09-17T16:35:32.382" v="208" actId="20577"/>
        <pc:sldMkLst>
          <pc:docMk/>
          <pc:sldMk cId="1769696754" sldId="269"/>
        </pc:sldMkLst>
        <pc:graphicFrameChg chg="modGraphic">
          <ac:chgData name="Oester Jacqueline" userId="8d744f10-170b-4e82-aef0-e7c9e097f131" providerId="ADAL" clId="{237EAD92-1509-4524-8535-CC5E9CE68E32}" dt="2025-09-17T16:35:32.382" v="208" actId="20577"/>
          <ac:graphicFrameMkLst>
            <pc:docMk/>
            <pc:sldMk cId="1769696754" sldId="269"/>
            <ac:graphicFrameMk id="2" creationId="{3EAFB4E1-F164-E240-6374-641FD00FFED4}"/>
          </ac:graphicFrameMkLst>
        </pc:graphicFrameChg>
      </pc:sldChg>
      <pc:sldChg chg="modSp mod">
        <pc:chgData name="Oester Jacqueline" userId="8d744f10-170b-4e82-aef0-e7c9e097f131" providerId="ADAL" clId="{237EAD92-1509-4524-8535-CC5E9CE68E32}" dt="2025-09-29T14:58:36.352" v="533" actId="1076"/>
        <pc:sldMkLst>
          <pc:docMk/>
          <pc:sldMk cId="3250072113" sldId="301"/>
        </pc:sldMkLst>
        <pc:spChg chg="mod">
          <ac:chgData name="Oester Jacqueline" userId="8d744f10-170b-4e82-aef0-e7c9e097f131" providerId="ADAL" clId="{237EAD92-1509-4524-8535-CC5E9CE68E32}" dt="2025-09-17T14:14:36.318" v="132" actId="20577"/>
          <ac:spMkLst>
            <pc:docMk/>
            <pc:sldMk cId="3250072113" sldId="301"/>
            <ac:spMk id="8" creationId="{5E5A690F-3420-AB60-0810-A37B0D74A29F}"/>
          </ac:spMkLst>
        </pc:spChg>
        <pc:graphicFrameChg chg="mod">
          <ac:chgData name="Oester Jacqueline" userId="8d744f10-170b-4e82-aef0-e7c9e097f131" providerId="ADAL" clId="{237EAD92-1509-4524-8535-CC5E9CE68E32}" dt="2025-09-29T14:58:36.352" v="533" actId="1076"/>
          <ac:graphicFrameMkLst>
            <pc:docMk/>
            <pc:sldMk cId="3250072113" sldId="301"/>
            <ac:graphicFrameMk id="3" creationId="{BEDC6A04-F048-4DD3-A967-1B488BB5BB74}"/>
          </ac:graphicFrameMkLst>
        </pc:graphicFrameChg>
      </pc:sldChg>
      <pc:sldChg chg="modSp mod">
        <pc:chgData name="Oester Jacqueline" userId="8d744f10-170b-4e82-aef0-e7c9e097f131" providerId="ADAL" clId="{237EAD92-1509-4524-8535-CC5E9CE68E32}" dt="2025-09-29T14:59:09.479" v="537" actId="20577"/>
        <pc:sldMkLst>
          <pc:docMk/>
          <pc:sldMk cId="2309680413" sldId="304"/>
        </pc:sldMkLst>
        <pc:spChg chg="mod">
          <ac:chgData name="Oester Jacqueline" userId="8d744f10-170b-4e82-aef0-e7c9e097f131" providerId="ADAL" clId="{237EAD92-1509-4524-8535-CC5E9CE68E32}" dt="2025-09-29T14:59:09.479" v="537" actId="20577"/>
          <ac:spMkLst>
            <pc:docMk/>
            <pc:sldMk cId="2309680413" sldId="304"/>
            <ac:spMk id="3" creationId="{A462ECDD-C4E5-495D-85CD-26969A56340E}"/>
          </ac:spMkLst>
        </pc:spChg>
      </pc:sldChg>
      <pc:sldChg chg="addSp delSp modSp mod">
        <pc:chgData name="Oester Jacqueline" userId="8d744f10-170b-4e82-aef0-e7c9e097f131" providerId="ADAL" clId="{237EAD92-1509-4524-8535-CC5E9CE68E32}" dt="2025-09-17T14:24:51.826" v="142" actId="14100"/>
        <pc:sldMkLst>
          <pc:docMk/>
          <pc:sldMk cId="3707896478" sldId="305"/>
        </pc:sldMkLst>
        <pc:picChg chg="add mod">
          <ac:chgData name="Oester Jacqueline" userId="8d744f10-170b-4e82-aef0-e7c9e097f131" providerId="ADAL" clId="{237EAD92-1509-4524-8535-CC5E9CE68E32}" dt="2025-09-17T14:24:51.826" v="142" actId="14100"/>
          <ac:picMkLst>
            <pc:docMk/>
            <pc:sldMk cId="3707896478" sldId="305"/>
            <ac:picMk id="3" creationId="{7CF59CFC-A266-0CE6-9D74-225204F07C01}"/>
          </ac:picMkLst>
        </pc:picChg>
      </pc:sldChg>
      <pc:sldChg chg="modSp mod">
        <pc:chgData name="Oester Jacqueline" userId="8d744f10-170b-4e82-aef0-e7c9e097f131" providerId="ADAL" clId="{237EAD92-1509-4524-8535-CC5E9CE68E32}" dt="2025-09-17T14:14:22.382" v="130" actId="20577"/>
        <pc:sldMkLst>
          <pc:docMk/>
          <pc:sldMk cId="2488202871" sldId="309"/>
        </pc:sldMkLst>
        <pc:spChg chg="mod">
          <ac:chgData name="Oester Jacqueline" userId="8d744f10-170b-4e82-aef0-e7c9e097f131" providerId="ADAL" clId="{237EAD92-1509-4524-8535-CC5E9CE68E32}" dt="2025-09-17T14:06:57.396" v="115" actId="20577"/>
          <ac:spMkLst>
            <pc:docMk/>
            <pc:sldMk cId="2488202871" sldId="309"/>
            <ac:spMk id="4" creationId="{4A85E29F-2C64-49C1-AD16-7CD5491C723C}"/>
          </ac:spMkLst>
        </pc:spChg>
        <pc:graphicFrameChg chg="mod">
          <ac:chgData name="Oester Jacqueline" userId="8d744f10-170b-4e82-aef0-e7c9e097f131" providerId="ADAL" clId="{237EAD92-1509-4524-8535-CC5E9CE68E32}" dt="2025-09-17T14:14:22.382" v="130" actId="20577"/>
          <ac:graphicFrameMkLst>
            <pc:docMk/>
            <pc:sldMk cId="2488202871" sldId="309"/>
            <ac:graphicFrameMk id="3" creationId="{DA261145-5BE1-FF40-9F76-FFC83DCA4463}"/>
          </ac:graphicFrameMkLst>
        </pc:graphicFrameChg>
      </pc:sldChg>
      <pc:sldChg chg="addSp delSp modSp mod">
        <pc:chgData name="Oester Jacqueline" userId="8d744f10-170b-4e82-aef0-e7c9e097f131" providerId="ADAL" clId="{237EAD92-1509-4524-8535-CC5E9CE68E32}" dt="2025-09-17T16:37:19.431" v="211" actId="1076"/>
        <pc:sldMkLst>
          <pc:docMk/>
          <pc:sldMk cId="3409058185" sldId="311"/>
        </pc:sldMkLst>
        <pc:spChg chg="add mod">
          <ac:chgData name="Oester Jacqueline" userId="8d744f10-170b-4e82-aef0-e7c9e097f131" providerId="ADAL" clId="{237EAD92-1509-4524-8535-CC5E9CE68E32}" dt="2025-09-17T16:37:19.431" v="211" actId="1076"/>
          <ac:spMkLst>
            <pc:docMk/>
            <pc:sldMk cId="3409058185" sldId="311"/>
            <ac:spMk id="4" creationId="{3BD75B67-967D-3953-D0B5-280AFDF39E3B}"/>
          </ac:spMkLst>
        </pc:spChg>
      </pc:sldChg>
      <pc:sldChg chg="del">
        <pc:chgData name="Oester Jacqueline" userId="8d744f10-170b-4e82-aef0-e7c9e097f131" providerId="ADAL" clId="{237EAD92-1509-4524-8535-CC5E9CE68E32}" dt="2025-09-17T16:38:18.014" v="214" actId="47"/>
        <pc:sldMkLst>
          <pc:docMk/>
          <pc:sldMk cId="56742427" sldId="314"/>
        </pc:sldMkLst>
      </pc:sldChg>
      <pc:sldChg chg="addSp delSp modSp mod">
        <pc:chgData name="Oester Jacqueline" userId="8d744f10-170b-4e82-aef0-e7c9e097f131" providerId="ADAL" clId="{237EAD92-1509-4524-8535-CC5E9CE68E32}" dt="2025-09-17T16:40:43.773" v="243" actId="1076"/>
        <pc:sldMkLst>
          <pc:docMk/>
          <pc:sldMk cId="4002995155" sldId="318"/>
        </pc:sldMkLst>
        <pc:spChg chg="add mod">
          <ac:chgData name="Oester Jacqueline" userId="8d744f10-170b-4e82-aef0-e7c9e097f131" providerId="ADAL" clId="{237EAD92-1509-4524-8535-CC5E9CE68E32}" dt="2025-09-17T16:40:28.601" v="240" actId="1076"/>
          <ac:spMkLst>
            <pc:docMk/>
            <pc:sldMk cId="4002995155" sldId="318"/>
            <ac:spMk id="3" creationId="{37AA8789-6767-267B-3AAE-99BC41F494B5}"/>
          </ac:spMkLst>
        </pc:spChg>
        <pc:spChg chg="add mod">
          <ac:chgData name="Oester Jacqueline" userId="8d744f10-170b-4e82-aef0-e7c9e097f131" providerId="ADAL" clId="{237EAD92-1509-4524-8535-CC5E9CE68E32}" dt="2025-09-17T16:40:31.068" v="241" actId="1076"/>
          <ac:spMkLst>
            <pc:docMk/>
            <pc:sldMk cId="4002995155" sldId="318"/>
            <ac:spMk id="7" creationId="{FF1E720F-9456-A018-0B25-3CD68DB7309A}"/>
          </ac:spMkLst>
        </pc:spChg>
        <pc:spChg chg="add mod">
          <ac:chgData name="Oester Jacqueline" userId="8d744f10-170b-4e82-aef0-e7c9e097f131" providerId="ADAL" clId="{237EAD92-1509-4524-8535-CC5E9CE68E32}" dt="2025-09-17T16:40:36.795" v="242" actId="1076"/>
          <ac:spMkLst>
            <pc:docMk/>
            <pc:sldMk cId="4002995155" sldId="318"/>
            <ac:spMk id="8" creationId="{B7AD99AB-516D-C433-DD38-C674B304F374}"/>
          </ac:spMkLst>
        </pc:spChg>
        <pc:picChg chg="mod">
          <ac:chgData name="Oester Jacqueline" userId="8d744f10-170b-4e82-aef0-e7c9e097f131" providerId="ADAL" clId="{237EAD92-1509-4524-8535-CC5E9CE68E32}" dt="2025-09-17T16:40:43.773" v="243" actId="1076"/>
          <ac:picMkLst>
            <pc:docMk/>
            <pc:sldMk cId="4002995155" sldId="318"/>
            <ac:picMk id="2050" creationId="{2EF341C3-21FF-4C8D-8692-DBC8EA4B77F2}"/>
          </ac:picMkLst>
        </pc:picChg>
      </pc:sldChg>
      <pc:sldChg chg="modSp mod">
        <pc:chgData name="Oester Jacqueline" userId="8d744f10-170b-4e82-aef0-e7c9e097f131" providerId="ADAL" clId="{237EAD92-1509-4524-8535-CC5E9CE68E32}" dt="2025-09-17T18:22:03.973" v="532" actId="14100"/>
        <pc:sldMkLst>
          <pc:docMk/>
          <pc:sldMk cId="0" sldId="327"/>
        </pc:sldMkLst>
        <pc:spChg chg="mod">
          <ac:chgData name="Oester Jacqueline" userId="8d744f10-170b-4e82-aef0-e7c9e097f131" providerId="ADAL" clId="{237EAD92-1509-4524-8535-CC5E9CE68E32}" dt="2025-09-17T18:22:03.973" v="532" actId="14100"/>
          <ac:spMkLst>
            <pc:docMk/>
            <pc:sldMk cId="0" sldId="327"/>
            <ac:spMk id="6" creationId="{32CDAFFA-C422-AC26-5541-DDFB4C512631}"/>
          </ac:spMkLst>
        </pc:spChg>
        <pc:picChg chg="mod">
          <ac:chgData name="Oester Jacqueline" userId="8d744f10-170b-4e82-aef0-e7c9e097f131" providerId="ADAL" clId="{237EAD92-1509-4524-8535-CC5E9CE68E32}" dt="2025-09-17T18:17:12.844" v="258" actId="1076"/>
          <ac:picMkLst>
            <pc:docMk/>
            <pc:sldMk cId="0" sldId="327"/>
            <ac:picMk id="2" creationId="{FF39385B-0F6E-E4BB-196C-77731A1C3D92}"/>
          </ac:picMkLst>
        </pc:picChg>
      </pc:sldChg>
      <pc:sldChg chg="modSp mod">
        <pc:chgData name="Oester Jacqueline" userId="8d744f10-170b-4e82-aef0-e7c9e097f131" providerId="ADAL" clId="{237EAD92-1509-4524-8535-CC5E9CE68E32}" dt="2025-09-17T16:38:25.105" v="215" actId="20577"/>
        <pc:sldMkLst>
          <pc:docMk/>
          <pc:sldMk cId="3273844506" sldId="344"/>
        </pc:sldMkLst>
        <pc:spChg chg="mod">
          <ac:chgData name="Oester Jacqueline" userId="8d744f10-170b-4e82-aef0-e7c9e097f131" providerId="ADAL" clId="{237EAD92-1509-4524-8535-CC5E9CE68E32}" dt="2025-09-17T16:38:25.105" v="215" actId="20577"/>
          <ac:spMkLst>
            <pc:docMk/>
            <pc:sldMk cId="3273844506" sldId="344"/>
            <ac:spMk id="3" creationId="{DEB8B949-4606-4387-A088-DC4201E9B5AA}"/>
          </ac:spMkLst>
        </pc:spChg>
      </pc:sldChg>
      <pc:sldChg chg="modSp mod">
        <pc:chgData name="Oester Jacqueline" userId="8d744f10-170b-4e82-aef0-e7c9e097f131" providerId="ADAL" clId="{237EAD92-1509-4524-8535-CC5E9CE68E32}" dt="2025-09-29T15:02:10.540" v="543" actId="20577"/>
        <pc:sldMkLst>
          <pc:docMk/>
          <pc:sldMk cId="2198804466" sldId="346"/>
        </pc:sldMkLst>
        <pc:spChg chg="mod">
          <ac:chgData name="Oester Jacqueline" userId="8d744f10-170b-4e82-aef0-e7c9e097f131" providerId="ADAL" clId="{237EAD92-1509-4524-8535-CC5E9CE68E32}" dt="2025-09-29T15:02:10.540" v="543" actId="20577"/>
          <ac:spMkLst>
            <pc:docMk/>
            <pc:sldMk cId="2198804466" sldId="346"/>
            <ac:spMk id="3" creationId="{D874B75A-1467-41AB-915C-C157FA8F86B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0866141732287"/>
          <c:y val="6.3088892435168645E-2"/>
          <c:w val="0.63399984857662028"/>
          <c:h val="0.61962466273687344"/>
        </c:manualLayout>
      </c:layout>
      <c:pieChart>
        <c:varyColors val="1"/>
        <c:ser>
          <c:idx val="0"/>
          <c:order val="0"/>
          <c:tx>
            <c:strRef>
              <c:f>Sheet1!$B$1</c:f>
              <c:strCache>
                <c:ptCount val="1"/>
                <c:pt idx="0">
                  <c:v>A</c:v>
                </c:pt>
              </c:strCache>
            </c:strRef>
          </c:tx>
          <c:explosion val="2"/>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3F5-4EF1-A5FE-53E62A828DDD}"/>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3F5-4EF1-A5FE-53E62A828DDD}"/>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3F5-4EF1-A5FE-53E62A828DDD}"/>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3F5-4EF1-A5FE-53E62A828DDD}"/>
              </c:ext>
            </c:extLst>
          </c:dPt>
          <c:dLbls>
            <c:dLbl>
              <c:idx val="1"/>
              <c:tx>
                <c:rich>
                  <a:bodyPr/>
                  <a:lstStyle/>
                  <a:p>
                    <a:r>
                      <a:rPr lang="en-US"/>
                      <a:t>1%</a:t>
                    </a:r>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F3F5-4EF1-A5FE-53E62A828DDD}"/>
                </c:ext>
              </c:extLst>
            </c:dLbl>
            <c:dLbl>
              <c:idx val="2"/>
              <c:layout>
                <c:manualLayout>
                  <c:x val="4.0783994548758327E-2"/>
                  <c:y val="7.837515326218136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3F5-4EF1-A5FE-53E62A828DD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Personnel</c:v>
                </c:pt>
                <c:pt idx="1">
                  <c:v>Supplemental Materials</c:v>
                </c:pt>
              </c:strCache>
            </c:strRef>
          </c:cat>
          <c:val>
            <c:numRef>
              <c:f>Sheet1!$B$2:$B$3</c:f>
              <c:numCache>
                <c:formatCode>General</c:formatCode>
                <c:ptCount val="2"/>
                <c:pt idx="0" formatCode="#,##0.00">
                  <c:v>74659</c:v>
                </c:pt>
                <c:pt idx="1">
                  <c:v>141</c:v>
                </c:pt>
              </c:numCache>
            </c:numRef>
          </c:val>
          <c:extLst>
            <c:ext xmlns:c16="http://schemas.microsoft.com/office/drawing/2014/chart" uri="{C3380CC4-5D6E-409C-BE32-E72D297353CC}">
              <c16:uniqueId val="{00000008-F3F5-4EF1-A5FE-53E62A828DD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6565465374520489E-2"/>
          <c:y val="0.78084056860731754"/>
          <c:w val="0.94852998637410657"/>
          <c:h val="0.18156996216634722"/>
        </c:manualLayout>
      </c:layout>
      <c:overlay val="0"/>
      <c:spPr>
        <a:solidFill>
          <a:schemeClr val="lt1">
            <a:alpha val="78000"/>
          </a:schemeClr>
        </a:solidFill>
        <a:ln>
          <a:noFill/>
        </a:ln>
        <a:effectLst/>
      </c:spPr>
      <c:txPr>
        <a:bodyPr rot="0" spcFirstLastPara="1" vertOverflow="ellipsis" vert="horz" wrap="square" anchor="ctr" anchorCtr="1"/>
        <a:lstStyle/>
        <a:p>
          <a:pPr>
            <a:defRPr sz="3200" b="0" i="0" u="none" strike="noStrike" kern="1200" baseline="0">
              <a:solidFill>
                <a:schemeClr val="dk1">
                  <a:lumMod val="65000"/>
                  <a:lumOff val="35000"/>
                </a:schemeClr>
              </a:solidFill>
              <a:latin typeface="Raleway" pitchFamily="2" charset="0"/>
              <a:ea typeface="+mn-ea"/>
              <a:cs typeface="+mn-cs"/>
            </a:defRPr>
          </a:pPr>
          <a:endParaRPr lang="en-US"/>
        </a:p>
      </c:txPr>
    </c:legend>
    <c:plotVisOnly val="1"/>
    <c:dispBlanksAs val="gap"/>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0866141732287"/>
          <c:y val="6.3088892435168645E-2"/>
          <c:w val="0.63399984857662028"/>
          <c:h val="0.61962466273687344"/>
        </c:manualLayout>
      </c:layout>
      <c:pieChart>
        <c:varyColors val="1"/>
        <c:ser>
          <c:idx val="0"/>
          <c:order val="0"/>
          <c:tx>
            <c:strRef>
              <c:f>Sheet1!$B$1</c:f>
              <c:strCache>
                <c:ptCount val="1"/>
                <c:pt idx="0">
                  <c:v>A</c:v>
                </c:pt>
              </c:strCache>
            </c:strRef>
          </c:tx>
          <c:explosion val="2"/>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68B-46CB-A47F-A01B1D4740C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68B-46CB-A47F-A01B1D4740C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68B-46CB-A47F-A01B1D4740C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68B-46CB-A47F-A01B1D4740C3}"/>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1-D68B-46CB-A47F-A01B1D4740C3}"/>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3-D68B-46CB-A47F-A01B1D4740C3}"/>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D68B-46CB-A47F-A01B1D4740C3}"/>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7-D68B-46CB-A47F-A01B1D4740C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Event Snacks</c:v>
                </c:pt>
                <c:pt idx="1">
                  <c:v>Consultants for Parent Workshops</c:v>
                </c:pt>
                <c:pt idx="2">
                  <c:v>Family Engagement Resources </c:v>
                </c:pt>
              </c:strCache>
            </c:strRef>
          </c:cat>
          <c:val>
            <c:numRef>
              <c:f>Sheet1!$B$2:$B$4</c:f>
              <c:numCache>
                <c:formatCode>General</c:formatCode>
                <c:ptCount val="3"/>
                <c:pt idx="0" formatCode="#,##0.00">
                  <c:v>2800</c:v>
                </c:pt>
                <c:pt idx="1">
                  <c:v>850</c:v>
                </c:pt>
                <c:pt idx="2" formatCode="#,##0.00">
                  <c:v>1750</c:v>
                </c:pt>
              </c:numCache>
            </c:numRef>
          </c:val>
          <c:extLst>
            <c:ext xmlns:c16="http://schemas.microsoft.com/office/drawing/2014/chart" uri="{C3380CC4-5D6E-409C-BE32-E72D297353CC}">
              <c16:uniqueId val="{00000008-D68B-46CB-A47F-A01B1D4740C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
          <c:y val="0.69939671861692454"/>
          <c:w val="1"/>
          <c:h val="0.3006032813830754"/>
        </c:manualLayout>
      </c:layout>
      <c:overlay val="0"/>
      <c:spPr>
        <a:solidFill>
          <a:schemeClr val="lt1">
            <a:alpha val="78000"/>
          </a:schemeClr>
        </a:solidFill>
        <a:ln>
          <a:noFill/>
        </a:ln>
        <a:effectLst/>
      </c:spPr>
      <c:txPr>
        <a:bodyPr rot="0" spcFirstLastPara="1" vertOverflow="ellipsis" vert="horz" wrap="square" anchor="ctr" anchorCtr="1"/>
        <a:lstStyle/>
        <a:p>
          <a:pPr>
            <a:defRPr sz="2800" b="0" i="0" u="none" strike="noStrike" kern="1200" baseline="0">
              <a:solidFill>
                <a:schemeClr val="dk1">
                  <a:lumMod val="65000"/>
                  <a:lumOff val="35000"/>
                </a:schemeClr>
              </a:solidFill>
              <a:latin typeface="Raleway" pitchFamily="2" charset="0"/>
              <a:ea typeface="+mn-ea"/>
              <a:cs typeface="+mn-cs"/>
            </a:defRPr>
          </a:pPr>
          <a:endParaRPr lang="en-US"/>
        </a:p>
      </c:txPr>
    </c:legend>
    <c:plotVisOnly val="1"/>
    <c:dispBlanksAs val="gap"/>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en-US"/>
        </a:p>
      </dgm:t>
    </dgm:pt>
    <dgm:pt modelId="{26F55D89-EE2B-4FFF-91F1-4A3A15B529FB}">
      <dgm:prSet custT="1"/>
      <dgm:spPr/>
      <dgm:t>
        <a:bodyPr/>
        <a:lstStyle/>
        <a:p>
          <a:r>
            <a:rPr lang="en-US" sz="2800" dirty="0">
              <a:latin typeface="Raleway" pitchFamily="2" charset="0"/>
            </a:rPr>
            <a:t>Title I is the </a:t>
          </a:r>
          <a:r>
            <a:rPr lang="en-US" sz="2800" b="1" dirty="0">
              <a:latin typeface="Raleway" pitchFamily="2" charset="0"/>
            </a:rPr>
            <a:t>largest</a:t>
          </a:r>
          <a:r>
            <a:rPr lang="en-US" sz="2800" dirty="0">
              <a:latin typeface="Raleway" pitchFamily="2" charset="0"/>
            </a:rPr>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a:solidFill>
          <a:schemeClr val="accent3">
            <a:alpha val="90000"/>
          </a:schemeClr>
        </a:solidFill>
      </dgm:spPr>
      <dgm:t>
        <a:bodyPr/>
        <a:lstStyle/>
        <a:p>
          <a:endParaRPr lang="en-US"/>
        </a:p>
      </dgm:t>
    </dgm:pt>
    <dgm:pt modelId="{47BA3238-F942-4D15-89C5-3258465F9C8B}">
      <dgm:prSet custT="1"/>
      <dgm:spPr/>
      <dgm:t>
        <a:bodyPr/>
        <a:lstStyle/>
        <a:p>
          <a:r>
            <a:rPr lang="en-US" sz="2800" dirty="0">
              <a:latin typeface="Raleway" pitchFamily="2" charset="0"/>
            </a:rPr>
            <a:t>The program serves </a:t>
          </a:r>
          <a:r>
            <a:rPr lang="en-US" sz="2800" b="1" dirty="0">
              <a:latin typeface="Raleway" pitchFamily="2" charset="0"/>
            </a:rPr>
            <a:t>99</a:t>
          </a:r>
          <a:r>
            <a:rPr lang="en-US" sz="2800" dirty="0">
              <a:latin typeface="Raleway" pitchFamily="2" charset="0"/>
            </a:rPr>
            <a:t> schools in Pinellas County including eligible students in </a:t>
          </a:r>
          <a:r>
            <a:rPr lang="en-US" sz="2800" b="1" dirty="0">
              <a:latin typeface="Raleway" pitchFamily="2" charset="0"/>
            </a:rPr>
            <a:t>39</a:t>
          </a:r>
          <a:r>
            <a:rPr lang="en-US" sz="2800" dirty="0">
              <a:latin typeface="Raleway" pitchFamily="2" charset="0"/>
            </a:rPr>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a:solidFill>
          <a:schemeClr val="accent3">
            <a:alpha val="90000"/>
          </a:schemeClr>
        </a:solidFill>
      </dgm:spPr>
      <dgm:t>
        <a:bodyPr/>
        <a:lstStyle/>
        <a:p>
          <a:endParaRPr lang="en-US"/>
        </a:p>
      </dgm:t>
    </dgm:pt>
    <dgm:pt modelId="{27524585-0A0E-4433-A9C0-941A8BE4982C}">
      <dgm:prSet custT="1"/>
      <dgm:spPr/>
      <dgm:t>
        <a:bodyPr/>
        <a:lstStyle/>
        <a:p>
          <a:r>
            <a:rPr lang="en-US" sz="2800" dirty="0">
              <a:latin typeface="Raleway" pitchFamily="2" charset="0"/>
            </a:rPr>
            <a:t>The Title l goal is that</a:t>
          </a:r>
          <a:r>
            <a:rPr lang="en-US" sz="2800" b="0" i="0" dirty="0">
              <a:latin typeface="Raleway" pitchFamily="2" charset="0"/>
            </a:rPr>
            <a:t> </a:t>
          </a:r>
          <a:r>
            <a:rPr lang="en-US" sz="2800" b="1" i="0" dirty="0">
              <a:latin typeface="Raleway" pitchFamily="2" charset="0"/>
            </a:rPr>
            <a:t>every</a:t>
          </a:r>
          <a:r>
            <a:rPr lang="en-US" sz="2800" i="0" dirty="0">
              <a:latin typeface="Raleway" pitchFamily="2" charset="0"/>
            </a:rPr>
            <a:t> student achieves </a:t>
          </a:r>
          <a:r>
            <a:rPr lang="en-US" sz="2800" b="1" i="0" dirty="0">
              <a:latin typeface="Raleway" pitchFamily="2" charset="0"/>
            </a:rPr>
            <a:t>high</a:t>
          </a:r>
          <a:r>
            <a:rPr lang="en-US" sz="2800" i="0" dirty="0">
              <a:latin typeface="Raleway" pitchFamily="2" charset="0"/>
            </a:rPr>
            <a:t> levels of academic proficiency.</a:t>
          </a:r>
          <a:endParaRPr lang="en-US" sz="2800" dirty="0">
            <a:latin typeface="Raleway" pitchFamily="2" charset="0"/>
          </a:endParaRPr>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EF3994A6-F232-4447-A472-1A5C88502EA0}" type="pres">
      <dgm:prSet presAssocID="{50319D33-F1E2-4CFA-99DC-BBF3F486E071}" presName="outerComposite" presStyleCnt="0">
        <dgm:presLayoutVars>
          <dgm:chMax val="5"/>
          <dgm:dir/>
          <dgm:resizeHandles val="exact"/>
        </dgm:presLayoutVars>
      </dgm:prSet>
      <dgm:spPr/>
    </dgm:pt>
    <dgm:pt modelId="{51091B3C-9111-460D-AAF4-E51D7747159F}" type="pres">
      <dgm:prSet presAssocID="{50319D33-F1E2-4CFA-99DC-BBF3F486E071}" presName="dummyMaxCanvas" presStyleCnt="0">
        <dgm:presLayoutVars/>
      </dgm:prSet>
      <dgm:spPr/>
    </dgm:pt>
    <dgm:pt modelId="{16E96A30-EFEA-4C8B-BB42-16C476822269}" type="pres">
      <dgm:prSet presAssocID="{50319D33-F1E2-4CFA-99DC-BBF3F486E071}" presName="ThreeNodes_1" presStyleLbl="node1" presStyleIdx="0" presStyleCnt="3">
        <dgm:presLayoutVars>
          <dgm:bulletEnabled val="1"/>
        </dgm:presLayoutVars>
      </dgm:prSet>
      <dgm:spPr/>
    </dgm:pt>
    <dgm:pt modelId="{A2D79752-2C10-4C73-A825-CD046E2FCA34}" type="pres">
      <dgm:prSet presAssocID="{50319D33-F1E2-4CFA-99DC-BBF3F486E071}" presName="ThreeNodes_2" presStyleLbl="node1" presStyleIdx="1" presStyleCnt="3">
        <dgm:presLayoutVars>
          <dgm:bulletEnabled val="1"/>
        </dgm:presLayoutVars>
      </dgm:prSet>
      <dgm:spPr/>
    </dgm:pt>
    <dgm:pt modelId="{045F36D5-FFC7-4CF4-A9EA-4534DE7F0A3F}" type="pres">
      <dgm:prSet presAssocID="{50319D33-F1E2-4CFA-99DC-BBF3F486E071}" presName="ThreeNodes_3" presStyleLbl="node1" presStyleIdx="2" presStyleCnt="3">
        <dgm:presLayoutVars>
          <dgm:bulletEnabled val="1"/>
        </dgm:presLayoutVars>
      </dgm:prSet>
      <dgm:spPr/>
    </dgm:pt>
    <dgm:pt modelId="{7B91504E-CE00-41CF-B1BE-C327255EE41D}" type="pres">
      <dgm:prSet presAssocID="{50319D33-F1E2-4CFA-99DC-BBF3F486E071}" presName="ThreeConn_1-2" presStyleLbl="fgAccFollowNode1" presStyleIdx="0" presStyleCnt="2">
        <dgm:presLayoutVars>
          <dgm:bulletEnabled val="1"/>
        </dgm:presLayoutVars>
      </dgm:prSet>
      <dgm:spPr/>
    </dgm:pt>
    <dgm:pt modelId="{0F872758-DE55-4E59-B2B5-F1FCAA96C4EF}" type="pres">
      <dgm:prSet presAssocID="{50319D33-F1E2-4CFA-99DC-BBF3F486E071}" presName="ThreeConn_2-3" presStyleLbl="fgAccFollowNode1" presStyleIdx="1" presStyleCnt="2">
        <dgm:presLayoutVars>
          <dgm:bulletEnabled val="1"/>
        </dgm:presLayoutVars>
      </dgm:prSet>
      <dgm:spPr/>
    </dgm:pt>
    <dgm:pt modelId="{B58F6166-7497-4D17-A6E3-C9D5DAD9037D}" type="pres">
      <dgm:prSet presAssocID="{50319D33-F1E2-4CFA-99DC-BBF3F486E071}" presName="ThreeNodes_1_text" presStyleLbl="node1" presStyleIdx="2" presStyleCnt="3">
        <dgm:presLayoutVars>
          <dgm:bulletEnabled val="1"/>
        </dgm:presLayoutVars>
      </dgm:prSet>
      <dgm:spPr/>
    </dgm:pt>
    <dgm:pt modelId="{F1D262D6-C284-48B2-AF7E-C672405B1B4E}" type="pres">
      <dgm:prSet presAssocID="{50319D33-F1E2-4CFA-99DC-BBF3F486E071}" presName="ThreeNodes_2_text" presStyleLbl="node1" presStyleIdx="2" presStyleCnt="3">
        <dgm:presLayoutVars>
          <dgm:bulletEnabled val="1"/>
        </dgm:presLayoutVars>
      </dgm:prSet>
      <dgm:spPr/>
    </dgm:pt>
    <dgm:pt modelId="{BBFDD7EC-500C-45CC-A089-73865ADB3F67}" type="pres">
      <dgm:prSet presAssocID="{50319D33-F1E2-4CFA-99DC-BBF3F486E071}" presName="ThreeNodes_3_text" presStyleLbl="node1" presStyleIdx="2" presStyleCnt="3">
        <dgm:presLayoutVars>
          <dgm:bulletEnabled val="1"/>
        </dgm:presLayoutVars>
      </dgm:prSet>
      <dgm:spPr/>
    </dgm:pt>
  </dgm:ptLst>
  <dgm:cxnLst>
    <dgm:cxn modelId="{4418A922-C64B-4634-8F39-1FF59B6332AE}" type="presOf" srcId="{50319D33-F1E2-4CFA-99DC-BBF3F486E071}" destId="{EF3994A6-F232-4447-A472-1A5C88502EA0}" srcOrd="0" destOrd="0" presId="urn:microsoft.com/office/officeart/2005/8/layout/vProcess5"/>
    <dgm:cxn modelId="{20202332-83C0-4CBF-940E-2A8613A700EE}" type="presOf" srcId="{26F55D89-EE2B-4FFF-91F1-4A3A15B529FB}" destId="{B58F6166-7497-4D17-A6E3-C9D5DAD9037D}" srcOrd="1" destOrd="0" presId="urn:microsoft.com/office/officeart/2005/8/layout/vProcess5"/>
    <dgm:cxn modelId="{3FDD8367-A84A-4E8D-B891-15319603FF5A}" type="presOf" srcId="{27524585-0A0E-4433-A9C0-941A8BE4982C}" destId="{045F36D5-FFC7-4CF4-A9EA-4534DE7F0A3F}"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B1196E55-2FED-43AF-BEE9-050B40444703}" srcId="{50319D33-F1E2-4CFA-99DC-BBF3F486E071}" destId="{27524585-0A0E-4433-A9C0-941A8BE4982C}" srcOrd="2" destOrd="0" parTransId="{FEB74A17-62E7-4653-BF86-80C35A141BCD}" sibTransId="{EF822A67-250D-4721-9021-95AA7B611C98}"/>
    <dgm:cxn modelId="{15974589-5541-4AD3-A622-57CC8E618E2C}" type="presOf" srcId="{26F55D89-EE2B-4FFF-91F1-4A3A15B529FB}" destId="{16E96A30-EFEA-4C8B-BB42-16C476822269}" srcOrd="0" destOrd="0" presId="urn:microsoft.com/office/officeart/2005/8/layout/vProcess5"/>
    <dgm:cxn modelId="{D4EE4090-78D2-4B66-B061-5D8AA9D588CA}" type="presOf" srcId="{47BA3238-F942-4D15-89C5-3258465F9C8B}" destId="{F1D262D6-C284-48B2-AF7E-C672405B1B4E}" srcOrd="1" destOrd="0" presId="urn:microsoft.com/office/officeart/2005/8/layout/vProcess5"/>
    <dgm:cxn modelId="{B57538A2-C9B4-4ACF-8241-D8BCE571D83E}" type="presOf" srcId="{413D75CE-8DC6-47AC-9D1A-1223D980C991}" destId="{7B91504E-CE00-41CF-B1BE-C327255EE41D}" srcOrd="0" destOrd="0" presId="urn:microsoft.com/office/officeart/2005/8/layout/vProcess5"/>
    <dgm:cxn modelId="{F978C8A4-8BF5-450C-B7FA-B12B4DDC0CAC}" type="presOf" srcId="{27524585-0A0E-4433-A9C0-941A8BE4982C}" destId="{BBFDD7EC-500C-45CC-A089-73865ADB3F67}" srcOrd="1" destOrd="0" presId="urn:microsoft.com/office/officeart/2005/8/layout/vProcess5"/>
    <dgm:cxn modelId="{5A62FEB0-31C2-4B41-86AC-AB98C8706F63}" type="presOf" srcId="{47BA3238-F942-4D15-89C5-3258465F9C8B}" destId="{A2D79752-2C10-4C73-A825-CD046E2FCA34}" srcOrd="0" destOrd="0" presId="urn:microsoft.com/office/officeart/2005/8/layout/vProcess5"/>
    <dgm:cxn modelId="{E4DEAAE6-E51D-422F-A12E-364CD412D237}" type="presOf" srcId="{8FE86AEA-97B0-4E67-B0C3-94CD11D9636C}" destId="{0F872758-DE55-4E59-B2B5-F1FCAA96C4EF}"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FCA4B167-4531-4268-B421-9713F9ADB0D5}" type="presParOf" srcId="{EF3994A6-F232-4447-A472-1A5C88502EA0}" destId="{51091B3C-9111-460D-AAF4-E51D7747159F}" srcOrd="0" destOrd="0" presId="urn:microsoft.com/office/officeart/2005/8/layout/vProcess5"/>
    <dgm:cxn modelId="{B06F1A91-7C91-44B9-A777-30E4BF89E4B3}" type="presParOf" srcId="{EF3994A6-F232-4447-A472-1A5C88502EA0}" destId="{16E96A30-EFEA-4C8B-BB42-16C476822269}" srcOrd="1" destOrd="0" presId="urn:microsoft.com/office/officeart/2005/8/layout/vProcess5"/>
    <dgm:cxn modelId="{FDF9DAA5-DCE6-4808-8C8F-552C9F408E5A}" type="presParOf" srcId="{EF3994A6-F232-4447-A472-1A5C88502EA0}" destId="{A2D79752-2C10-4C73-A825-CD046E2FCA34}" srcOrd="2" destOrd="0" presId="urn:microsoft.com/office/officeart/2005/8/layout/vProcess5"/>
    <dgm:cxn modelId="{55DFC8F4-7649-49B6-B065-681D23B5A0F3}" type="presParOf" srcId="{EF3994A6-F232-4447-A472-1A5C88502EA0}" destId="{045F36D5-FFC7-4CF4-A9EA-4534DE7F0A3F}" srcOrd="3" destOrd="0" presId="urn:microsoft.com/office/officeart/2005/8/layout/vProcess5"/>
    <dgm:cxn modelId="{E2C0A650-4A19-4087-B813-1E640F800C03}" type="presParOf" srcId="{EF3994A6-F232-4447-A472-1A5C88502EA0}" destId="{7B91504E-CE00-41CF-B1BE-C327255EE41D}" srcOrd="4" destOrd="0" presId="urn:microsoft.com/office/officeart/2005/8/layout/vProcess5"/>
    <dgm:cxn modelId="{533215F4-12F0-44C1-B2A5-6204AACF8283}" type="presParOf" srcId="{EF3994A6-F232-4447-A472-1A5C88502EA0}" destId="{0F872758-DE55-4E59-B2B5-F1FCAA96C4EF}" srcOrd="5" destOrd="0" presId="urn:microsoft.com/office/officeart/2005/8/layout/vProcess5"/>
    <dgm:cxn modelId="{BF82D6C1-22D9-4654-913D-5EA713EDF2F8}" type="presParOf" srcId="{EF3994A6-F232-4447-A472-1A5C88502EA0}" destId="{B58F6166-7497-4D17-A6E3-C9D5DAD9037D}" srcOrd="6" destOrd="0" presId="urn:microsoft.com/office/officeart/2005/8/layout/vProcess5"/>
    <dgm:cxn modelId="{634ADFCF-77B7-4283-86BC-8287A6FDB725}" type="presParOf" srcId="{EF3994A6-F232-4447-A472-1A5C88502EA0}" destId="{F1D262D6-C284-48B2-AF7E-C672405B1B4E}" srcOrd="7" destOrd="0" presId="urn:microsoft.com/office/officeart/2005/8/layout/vProcess5"/>
    <dgm:cxn modelId="{F5B204DB-86EE-4547-A161-A48612F02C0E}" type="presParOf" srcId="{EF3994A6-F232-4447-A472-1A5C88502EA0}" destId="{BBFDD7EC-500C-45CC-A089-73865ADB3F67}"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custT="1"/>
      <dgm:spPr/>
      <dgm:t>
        <a:bodyPr/>
        <a:lstStyle/>
        <a:p>
          <a:r>
            <a:rPr lang="en-US" sz="4400" dirty="0">
              <a:latin typeface="Alasassy Caps" pitchFamily="2" charset="0"/>
            </a:rPr>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custT="1"/>
      <dgm:spPr/>
      <dgm:t>
        <a:bodyPr/>
        <a:lstStyle/>
        <a:p>
          <a:r>
            <a:rPr lang="en-US" sz="3600" dirty="0"/>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custT="1"/>
      <dgm:spPr/>
      <dgm:t>
        <a:bodyPr/>
        <a:lstStyle/>
        <a:p>
          <a:r>
            <a:rPr lang="en-US" sz="4400" dirty="0">
              <a:latin typeface="Alasassy Caps" pitchFamily="2" charset="0"/>
            </a:rPr>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custT="1"/>
      <dgm:spPr/>
      <dgm:t>
        <a:bodyPr/>
        <a:lstStyle/>
        <a:p>
          <a:r>
            <a:rPr lang="en-US" sz="3600" dirty="0"/>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custT="1"/>
      <dgm:spPr/>
      <dgm:t>
        <a:bodyPr/>
        <a:lstStyle/>
        <a:p>
          <a:r>
            <a:rPr lang="en-US" sz="4400" dirty="0">
              <a:latin typeface="Alasassy Caps" pitchFamily="2" charset="0"/>
            </a:rPr>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custT="1"/>
      <dgm:spPr/>
      <dgm:t>
        <a:bodyPr/>
        <a:lstStyle/>
        <a:p>
          <a:r>
            <a:rPr lang="en-US" sz="3600" dirty="0"/>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custT="1"/>
      <dgm:spPr/>
      <dgm:t>
        <a:bodyPr/>
        <a:lstStyle/>
        <a:p>
          <a:r>
            <a:rPr lang="en-US" sz="4400" dirty="0">
              <a:latin typeface="Alasassy Caps" pitchFamily="2" charset="0"/>
            </a:rPr>
            <a:t>School</a:t>
          </a:r>
          <a:endParaRPr lang="en-US" sz="2800" dirty="0">
            <a:latin typeface="Alasassy Caps" pitchFamily="2" charset="0"/>
          </a:endParaRP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custT="1"/>
      <dgm:spPr/>
      <dgm:t>
        <a:bodyPr/>
        <a:lstStyle/>
        <a:p>
          <a:r>
            <a:rPr lang="en-US" sz="3600" dirty="0"/>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96A30-EFEA-4C8B-BB42-16C476822269}">
      <dsp:nvSpPr>
        <dsp:cNvPr id="0" name=""/>
        <dsp:cNvSpPr/>
      </dsp:nvSpPr>
      <dsp:spPr>
        <a:xfrm>
          <a:off x="0" y="0"/>
          <a:ext cx="6559905" cy="18260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Raleway" pitchFamily="2" charset="0"/>
            </a:rPr>
            <a:t>Title I is the </a:t>
          </a:r>
          <a:r>
            <a:rPr lang="en-US" sz="2800" b="1" kern="1200" dirty="0">
              <a:latin typeface="Raleway" pitchFamily="2" charset="0"/>
            </a:rPr>
            <a:t>largest</a:t>
          </a:r>
          <a:r>
            <a:rPr lang="en-US" sz="2800" kern="1200" dirty="0">
              <a:latin typeface="Raleway" pitchFamily="2" charset="0"/>
            </a:rPr>
            <a:t> federal assistance program for our nation’s schools.</a:t>
          </a:r>
        </a:p>
      </dsp:txBody>
      <dsp:txXfrm>
        <a:off x="53482" y="53482"/>
        <a:ext cx="4589484" cy="1719059"/>
      </dsp:txXfrm>
    </dsp:sp>
    <dsp:sp modelId="{A2D79752-2C10-4C73-A825-CD046E2FCA34}">
      <dsp:nvSpPr>
        <dsp:cNvPr id="0" name=""/>
        <dsp:cNvSpPr/>
      </dsp:nvSpPr>
      <dsp:spPr>
        <a:xfrm>
          <a:off x="578815" y="2130361"/>
          <a:ext cx="6559905" cy="18260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Raleway" pitchFamily="2" charset="0"/>
            </a:rPr>
            <a:t>The program serves </a:t>
          </a:r>
          <a:r>
            <a:rPr lang="en-US" sz="2800" b="1" kern="1200" dirty="0">
              <a:latin typeface="Raleway" pitchFamily="2" charset="0"/>
            </a:rPr>
            <a:t>99</a:t>
          </a:r>
          <a:r>
            <a:rPr lang="en-US" sz="2800" kern="1200" dirty="0">
              <a:latin typeface="Raleway" pitchFamily="2" charset="0"/>
            </a:rPr>
            <a:t> schools in Pinellas County including eligible students in </a:t>
          </a:r>
          <a:r>
            <a:rPr lang="en-US" sz="2800" b="1" kern="1200" dirty="0">
              <a:latin typeface="Raleway" pitchFamily="2" charset="0"/>
            </a:rPr>
            <a:t>39</a:t>
          </a:r>
          <a:r>
            <a:rPr lang="en-US" sz="2800" kern="1200" dirty="0">
              <a:latin typeface="Raleway" pitchFamily="2" charset="0"/>
            </a:rPr>
            <a:t> non-public schools.</a:t>
          </a:r>
        </a:p>
      </dsp:txBody>
      <dsp:txXfrm>
        <a:off x="632297" y="2183843"/>
        <a:ext cx="4687210" cy="1719059"/>
      </dsp:txXfrm>
    </dsp:sp>
    <dsp:sp modelId="{045F36D5-FFC7-4CF4-A9EA-4534DE7F0A3F}">
      <dsp:nvSpPr>
        <dsp:cNvPr id="0" name=""/>
        <dsp:cNvSpPr/>
      </dsp:nvSpPr>
      <dsp:spPr>
        <a:xfrm>
          <a:off x="1157630" y="4260722"/>
          <a:ext cx="6559905" cy="18260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Raleway" pitchFamily="2" charset="0"/>
            </a:rPr>
            <a:t>The Title l goal is that</a:t>
          </a:r>
          <a:r>
            <a:rPr lang="en-US" sz="2800" b="0" i="0" kern="1200" dirty="0">
              <a:latin typeface="Raleway" pitchFamily="2" charset="0"/>
            </a:rPr>
            <a:t> </a:t>
          </a:r>
          <a:r>
            <a:rPr lang="en-US" sz="2800" b="1" i="0" kern="1200" dirty="0">
              <a:latin typeface="Raleway" pitchFamily="2" charset="0"/>
            </a:rPr>
            <a:t>every</a:t>
          </a:r>
          <a:r>
            <a:rPr lang="en-US" sz="2800" i="0" kern="1200" dirty="0">
              <a:latin typeface="Raleway" pitchFamily="2" charset="0"/>
            </a:rPr>
            <a:t> student achieves </a:t>
          </a:r>
          <a:r>
            <a:rPr lang="en-US" sz="2800" b="1" i="0" kern="1200" dirty="0">
              <a:latin typeface="Raleway" pitchFamily="2" charset="0"/>
            </a:rPr>
            <a:t>high</a:t>
          </a:r>
          <a:r>
            <a:rPr lang="en-US" sz="2800" i="0" kern="1200" dirty="0">
              <a:latin typeface="Raleway" pitchFamily="2" charset="0"/>
            </a:rPr>
            <a:t> levels of academic proficiency.</a:t>
          </a:r>
          <a:endParaRPr lang="en-US" sz="2800" kern="1200" dirty="0">
            <a:latin typeface="Raleway" pitchFamily="2" charset="0"/>
          </a:endParaRPr>
        </a:p>
      </dsp:txBody>
      <dsp:txXfrm>
        <a:off x="1211112" y="4314204"/>
        <a:ext cx="4687210" cy="1719059"/>
      </dsp:txXfrm>
    </dsp:sp>
    <dsp:sp modelId="{7B91504E-CE00-41CF-B1BE-C327255EE41D}">
      <dsp:nvSpPr>
        <dsp:cNvPr id="0" name=""/>
        <dsp:cNvSpPr/>
      </dsp:nvSpPr>
      <dsp:spPr>
        <a:xfrm>
          <a:off x="5372990" y="1384734"/>
          <a:ext cx="1186915" cy="1186915"/>
        </a:xfrm>
        <a:prstGeom prst="downArrow">
          <a:avLst>
            <a:gd name="adj1" fmla="val 55000"/>
            <a:gd name="adj2" fmla="val 45000"/>
          </a:avLst>
        </a:prstGeom>
        <a:solidFill>
          <a:schemeClr val="accent3">
            <a:alpha val="9000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40046" y="1384734"/>
        <a:ext cx="652803" cy="893154"/>
      </dsp:txXfrm>
    </dsp:sp>
    <dsp:sp modelId="{0F872758-DE55-4E59-B2B5-F1FCAA96C4EF}">
      <dsp:nvSpPr>
        <dsp:cNvPr id="0" name=""/>
        <dsp:cNvSpPr/>
      </dsp:nvSpPr>
      <dsp:spPr>
        <a:xfrm>
          <a:off x="5951805" y="3502922"/>
          <a:ext cx="1186915" cy="1186915"/>
        </a:xfrm>
        <a:prstGeom prst="downArrow">
          <a:avLst>
            <a:gd name="adj1" fmla="val 55000"/>
            <a:gd name="adj2" fmla="val 45000"/>
          </a:avLst>
        </a:prstGeom>
        <a:solidFill>
          <a:schemeClr val="accent3">
            <a:alpha val="9000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18861" y="3502922"/>
        <a:ext cx="652803" cy="893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640271"/>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lasassy Caps" pitchFamily="2" charset="0"/>
            </a:rPr>
            <a:t>School</a:t>
          </a:r>
        </a:p>
      </dsp:txBody>
      <dsp:txXfrm>
        <a:off x="349011" y="640271"/>
        <a:ext cx="3026887" cy="1107397"/>
      </dsp:txXfrm>
    </dsp:sp>
    <dsp:sp modelId="{75119360-EB03-4559-AA8C-5F1DF5CA6066}">
      <dsp:nvSpPr>
        <dsp:cNvPr id="0" name=""/>
        <dsp:cNvSpPr/>
      </dsp:nvSpPr>
      <dsp:spPr>
        <a:xfrm>
          <a:off x="16792" y="1747668"/>
          <a:ext cx="3359106" cy="262221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1600200">
            <a:lnSpc>
              <a:spcPct val="90000"/>
            </a:lnSpc>
            <a:spcBef>
              <a:spcPct val="0"/>
            </a:spcBef>
            <a:spcAft>
              <a:spcPct val="35000"/>
            </a:spcAft>
            <a:buNone/>
          </a:pPr>
          <a:r>
            <a:rPr lang="en-US" sz="3600" kern="1200" dirty="0"/>
            <a:t>School Improvement Plan (SIP)</a:t>
          </a:r>
        </a:p>
      </dsp:txBody>
      <dsp:txXfrm>
        <a:off x="16792" y="1747668"/>
        <a:ext cx="3359106" cy="2622211"/>
      </dsp:txXfrm>
    </dsp:sp>
    <dsp:sp modelId="{26C7581E-E338-471C-BC5B-24C9ADEE7665}">
      <dsp:nvSpPr>
        <dsp:cNvPr id="0" name=""/>
        <dsp:cNvSpPr/>
      </dsp:nvSpPr>
      <dsp:spPr>
        <a:xfrm>
          <a:off x="3635286" y="640271"/>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lasassy Caps" pitchFamily="2" charset="0"/>
            </a:rPr>
            <a:t>Title</a:t>
          </a:r>
        </a:p>
      </dsp:txBody>
      <dsp:txXfrm>
        <a:off x="3967505" y="640271"/>
        <a:ext cx="3026887" cy="1107397"/>
      </dsp:txXfrm>
    </dsp:sp>
    <dsp:sp modelId="{7DC1DD98-98C5-473B-B525-A313979C44C9}">
      <dsp:nvSpPr>
        <dsp:cNvPr id="0" name=""/>
        <dsp:cNvSpPr/>
      </dsp:nvSpPr>
      <dsp:spPr>
        <a:xfrm>
          <a:off x="3635286" y="1747668"/>
          <a:ext cx="3359106" cy="2622211"/>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1600200">
            <a:lnSpc>
              <a:spcPct val="90000"/>
            </a:lnSpc>
            <a:spcBef>
              <a:spcPct val="0"/>
            </a:spcBef>
            <a:spcAft>
              <a:spcPct val="35000"/>
            </a:spcAft>
            <a:buNone/>
          </a:pPr>
          <a:r>
            <a:rPr lang="en-US" sz="3600" kern="1200" dirty="0"/>
            <a:t>Title I Schoolwide Plan </a:t>
          </a:r>
        </a:p>
      </dsp:txBody>
      <dsp:txXfrm>
        <a:off x="3635286" y="1747668"/>
        <a:ext cx="3359106" cy="2622211"/>
      </dsp:txXfrm>
    </dsp:sp>
    <dsp:sp modelId="{53F42B5F-20AB-48B6-B957-038A5A4732D8}">
      <dsp:nvSpPr>
        <dsp:cNvPr id="0" name=""/>
        <dsp:cNvSpPr/>
      </dsp:nvSpPr>
      <dsp:spPr>
        <a:xfrm>
          <a:off x="7253781" y="640271"/>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lasassy Caps" pitchFamily="2" charset="0"/>
            </a:rPr>
            <a:t>Parent</a:t>
          </a:r>
        </a:p>
      </dsp:txBody>
      <dsp:txXfrm>
        <a:off x="7586000" y="640271"/>
        <a:ext cx="3026887" cy="1107397"/>
      </dsp:txXfrm>
    </dsp:sp>
    <dsp:sp modelId="{3E22C405-D2CB-4D36-B3E7-082F8DE61626}">
      <dsp:nvSpPr>
        <dsp:cNvPr id="0" name=""/>
        <dsp:cNvSpPr/>
      </dsp:nvSpPr>
      <dsp:spPr>
        <a:xfrm>
          <a:off x="7253781" y="1747668"/>
          <a:ext cx="3359106" cy="2622211"/>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1600200">
            <a:lnSpc>
              <a:spcPct val="90000"/>
            </a:lnSpc>
            <a:spcBef>
              <a:spcPct val="0"/>
            </a:spcBef>
            <a:spcAft>
              <a:spcPct val="35000"/>
            </a:spcAft>
            <a:buNone/>
          </a:pPr>
          <a:r>
            <a:rPr lang="en-US" sz="3600" kern="1200" dirty="0"/>
            <a:t>Parent and Family Engagement Plan </a:t>
          </a:r>
        </a:p>
      </dsp:txBody>
      <dsp:txXfrm>
        <a:off x="7253781" y="1747668"/>
        <a:ext cx="3359106" cy="2622211"/>
      </dsp:txXfrm>
    </dsp:sp>
    <dsp:sp modelId="{A529A2B3-B965-4E67-B388-B10057DCABDE}">
      <dsp:nvSpPr>
        <dsp:cNvPr id="0" name=""/>
        <dsp:cNvSpPr/>
      </dsp:nvSpPr>
      <dsp:spPr>
        <a:xfrm>
          <a:off x="10872276" y="640271"/>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lasassy Caps" pitchFamily="2" charset="0"/>
            </a:rPr>
            <a:t>School</a:t>
          </a:r>
          <a:endParaRPr lang="en-US" sz="2800" kern="1200" dirty="0">
            <a:latin typeface="Alasassy Caps" pitchFamily="2" charset="0"/>
          </a:endParaRPr>
        </a:p>
      </dsp:txBody>
      <dsp:txXfrm>
        <a:off x="11204495" y="640271"/>
        <a:ext cx="3026887" cy="1107397"/>
      </dsp:txXfrm>
    </dsp:sp>
    <dsp:sp modelId="{75C7A10E-605F-470C-BEB3-29B17A64FD73}">
      <dsp:nvSpPr>
        <dsp:cNvPr id="0" name=""/>
        <dsp:cNvSpPr/>
      </dsp:nvSpPr>
      <dsp:spPr>
        <a:xfrm>
          <a:off x="10872276" y="1747668"/>
          <a:ext cx="3359106" cy="2622211"/>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1600200">
            <a:lnSpc>
              <a:spcPct val="90000"/>
            </a:lnSpc>
            <a:spcBef>
              <a:spcPct val="0"/>
            </a:spcBef>
            <a:spcAft>
              <a:spcPct val="35000"/>
            </a:spcAft>
            <a:buNone/>
          </a:pPr>
          <a:r>
            <a:rPr lang="en-US" sz="3600" kern="1200" dirty="0"/>
            <a:t>School-Parent-Student Compact</a:t>
          </a:r>
        </a:p>
      </dsp:txBody>
      <dsp:txXfrm>
        <a:off x="10872276" y="1747668"/>
        <a:ext cx="3359106" cy="262221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Upload completed presentation and recorded feedback as part of the evidence to support the Annual Meeting Materials. Do not forget the sign-in sheets, and survey/feedback that you receive throughout the meeting.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127511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15</a:t>
            </a:fld>
            <a:endParaRPr lang="en-US"/>
          </a:p>
        </p:txBody>
      </p:sp>
    </p:spTree>
    <p:extLst>
      <p:ext uri="{BB962C8B-B14F-4D97-AF65-F5344CB8AC3E}">
        <p14:creationId xmlns:p14="http://schemas.microsoft.com/office/powerpoint/2010/main" val="291685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FAST data and school grades, there is a lot to celebrate!!</a:t>
            </a:r>
          </a:p>
          <a:p>
            <a:r>
              <a:rPr lang="en-US" dirty="0"/>
              <a:t>How did your Title I Resources support or enhance the work that you were able to get done?</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17</a:t>
            </a:fld>
            <a:endParaRPr lang="en-US"/>
          </a:p>
        </p:txBody>
      </p:sp>
    </p:spTree>
    <p:extLst>
      <p:ext uri="{BB962C8B-B14F-4D97-AF65-F5344CB8AC3E}">
        <p14:creationId xmlns:p14="http://schemas.microsoft.com/office/powerpoint/2010/main" val="221046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5141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423332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943546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Do you have a calendar of key events that are included in  your PFEP. </a:t>
            </a:r>
          </a:p>
          <a:p>
            <a:pPr marL="0" indent="0">
              <a:buNone/>
            </a:pPr>
            <a:endParaRPr lang="en-US" dirty="0"/>
          </a:p>
          <a:p>
            <a:pPr marL="0" indent="0">
              <a:buNone/>
            </a:pPr>
            <a:r>
              <a:rPr lang="en-US" dirty="0"/>
              <a:t>Evidence – Consider this as evidence to include to support Family Engagement.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249063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Use additional slides if necessary.  This is where you want to really highlight Title I funding and how it positively impacts your scholars! </a:t>
            </a: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If there are connections that they can make, they call it out!</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6</a:t>
            </a:fld>
            <a:endParaRPr lang="en-US"/>
          </a:p>
        </p:txBody>
      </p:sp>
    </p:spTree>
    <p:extLst>
      <p:ext uri="{BB962C8B-B14F-4D97-AF65-F5344CB8AC3E}">
        <p14:creationId xmlns:p14="http://schemas.microsoft.com/office/powerpoint/2010/main" val="330717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8</a:t>
            </a:fld>
            <a:endParaRPr lang="en-US"/>
          </a:p>
        </p:txBody>
      </p:sp>
    </p:spTree>
    <p:extLst>
      <p:ext uri="{BB962C8B-B14F-4D97-AF65-F5344CB8AC3E}">
        <p14:creationId xmlns:p14="http://schemas.microsoft.com/office/powerpoint/2010/main" val="67982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SAMPLE ONLY  - Delete Slide </a:t>
            </a:r>
          </a:p>
          <a:p>
            <a:r>
              <a:rPr lang="en-US" dirty="0"/>
              <a:t>Highlight your budget and resources and how they will be used to support family engagement.</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956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8188707"/>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26.xml"/><Relationship Id="rId4" Type="http://schemas.openxmlformats.org/officeDocument/2006/relationships/hyperlink" Target="https://edudata.fldo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6.tmp"/></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29.jpe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0.jpeg"/><Relationship Id="rId7" Type="http://schemas.openxmlformats.org/officeDocument/2006/relationships/hyperlink" Target="https://www.pcsb.org/Page/418"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hyperlink" Target="https://www.pcsb.org/Page/26534" TargetMode="External"/><Relationship Id="rId11" Type="http://schemas.openxmlformats.org/officeDocument/2006/relationships/image" Target="../media/image33.jpeg"/><Relationship Id="rId5" Type="http://schemas.openxmlformats.org/officeDocument/2006/relationships/hyperlink" Target="https://www.pcsb.org/Page/459" TargetMode="External"/><Relationship Id="rId10" Type="http://schemas.openxmlformats.org/officeDocument/2006/relationships/image" Target="../media/image32.jpeg"/><Relationship Id="rId4" Type="http://schemas.openxmlformats.org/officeDocument/2006/relationships/hyperlink" Target="https://www.pcsb.org/Page/32836" TargetMode="External"/><Relationship Id="rId9"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8.sv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chart" Target="../charts/chart1.xml"/><Relationship Id="rId5" Type="http://schemas.openxmlformats.org/officeDocument/2006/relationships/image" Target="../media/image14.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6869353" y="1283962"/>
            <a:ext cx="4549294" cy="2297393"/>
          </a:xfrm>
          <a:prstGeom prst="rect">
            <a:avLst/>
          </a:prstGeom>
        </p:spPr>
      </p:pic>
      <p:sp>
        <p:nvSpPr>
          <p:cNvPr id="6" name="TextBox 6"/>
          <p:cNvSpPr txBox="1"/>
          <p:nvPr/>
        </p:nvSpPr>
        <p:spPr>
          <a:xfrm>
            <a:off x="3886200" y="4229100"/>
            <a:ext cx="10727539" cy="3469411"/>
          </a:xfrm>
          <a:prstGeom prst="rect">
            <a:avLst/>
          </a:prstGeom>
        </p:spPr>
        <p:txBody>
          <a:bodyPr wrap="square" lIns="0" tIns="0" rIns="0" bIns="0" rtlCol="0" anchor="t">
            <a:spAutoFit/>
          </a:bodyPr>
          <a:lstStyle/>
          <a:p>
            <a:pPr algn="ctr">
              <a:lnSpc>
                <a:spcPts val="5366"/>
              </a:lnSpc>
            </a:pPr>
            <a:r>
              <a:rPr lang="en-US" sz="6000" dirty="0">
                <a:solidFill>
                  <a:srgbClr val="FFFFFF"/>
                </a:solidFill>
                <a:latin typeface="Oswald"/>
              </a:rPr>
              <a:t>Rawlings Elementary </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 Title l Annual Meeting</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2025-26</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sp>
        <p:nvSpPr>
          <p:cNvPr id="15" name="Star: 5 Points 14">
            <a:extLst>
              <a:ext uri="{FF2B5EF4-FFF2-40B4-BE49-F238E27FC236}">
                <a16:creationId xmlns:a16="http://schemas.microsoft.com/office/drawing/2014/main" id="{6136C996-F299-8CCA-6EE2-BD8E0CB58A0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graphicFrame>
        <p:nvGraphicFramePr>
          <p:cNvPr id="17" name="TextBox 11">
            <a:extLst>
              <a:ext uri="{FF2B5EF4-FFF2-40B4-BE49-F238E27FC236}">
                <a16:creationId xmlns:a16="http://schemas.microsoft.com/office/drawing/2014/main" id="{E7F558DE-6E0E-F5BA-B5BB-B61FCC0F5D02}"/>
              </a:ext>
            </a:extLst>
          </p:cNvPr>
          <p:cNvGraphicFramePr/>
          <p:nvPr>
            <p:extLst>
              <p:ext uri="{D42A27DB-BD31-4B8C-83A1-F6EECF244321}">
                <p14:modId xmlns:p14="http://schemas.microsoft.com/office/powerpoint/2010/main" val="2367448478"/>
              </p:ext>
            </p:extLst>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98493" y="6972300"/>
            <a:ext cx="14386270" cy="1938992"/>
          </a:xfrm>
          <a:prstGeom prst="rect">
            <a:avLst/>
          </a:prstGeom>
          <a:noFill/>
          <a:ln>
            <a:solidFill>
              <a:schemeClr val="bg1"/>
            </a:solidFill>
          </a:ln>
        </p:spPr>
        <p:txBody>
          <a:bodyPr wrap="square" rtlCol="0">
            <a:spAutoFit/>
          </a:bodyPr>
          <a:lstStyle/>
          <a:p>
            <a:pPr algn="ctr"/>
            <a:r>
              <a:rPr lang="en-US" sz="6000" dirty="0">
                <a:solidFill>
                  <a:prstClr val="black"/>
                </a:solidFill>
                <a:effectLst/>
                <a:latin typeface="Alasassy Caps" pitchFamily="2" charset="0"/>
              </a:rPr>
              <a:t>Title </a:t>
            </a:r>
            <a:r>
              <a:rPr lang="en-US" sz="6000" dirty="0" err="1">
                <a:solidFill>
                  <a:prstClr val="black"/>
                </a:solidFill>
                <a:effectLst/>
                <a:latin typeface="Alasassy Caps" pitchFamily="2" charset="0"/>
              </a:rPr>
              <a:t>i</a:t>
            </a:r>
            <a:r>
              <a:rPr lang="en-US" sz="6000" dirty="0">
                <a:solidFill>
                  <a:prstClr val="black"/>
                </a:solidFill>
                <a:effectLst/>
                <a:latin typeface="Alasassy Caps" pitchFamily="2" charset="0"/>
              </a:rPr>
              <a:t>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311944" y="837229"/>
            <a:ext cx="13355782" cy="17148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536758" y="2340032"/>
            <a:ext cx="6273600" cy="5281464"/>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teachers, staff, parents and students agree to work together to share the responsibility of helping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6694111" y="2340032"/>
            <a:ext cx="6273600" cy="467106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9" name="Star: 5 Points 8">
            <a:extLst>
              <a:ext uri="{FF2B5EF4-FFF2-40B4-BE49-F238E27FC236}">
                <a16:creationId xmlns:a16="http://schemas.microsoft.com/office/drawing/2014/main" id="{818A4003-A7D0-2F5B-7217-BC306D81DF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3"/>
          <a:stretch>
            <a:fillRect/>
          </a:stretch>
        </p:blipFill>
        <p:spPr>
          <a:xfrm>
            <a:off x="0" y="8811088"/>
            <a:ext cx="18288000" cy="1475913"/>
          </a:xfrm>
          <a:prstGeom prst="rect">
            <a:avLst/>
          </a:prstGeom>
        </p:spPr>
      </p:pic>
      <p:pic>
        <p:nvPicPr>
          <p:cNvPr id="7" name="Picture 6" descr="A cartoon of a deer with a bow tie&#10;&#10;Description automatically generated">
            <a:extLst>
              <a:ext uri="{FF2B5EF4-FFF2-40B4-BE49-F238E27FC236}">
                <a16:creationId xmlns:a16="http://schemas.microsoft.com/office/drawing/2014/main" id="{DC2932AF-09F3-4DBF-D6D3-AF990BDBB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9311" y="5929241"/>
            <a:ext cx="3910195" cy="3910195"/>
          </a:xfrm>
          <a:prstGeom prst="rect">
            <a:avLst/>
          </a:prstGeom>
        </p:spPr>
      </p:pic>
      <p:sp>
        <p:nvSpPr>
          <p:cNvPr id="8" name="Cloud 7">
            <a:extLst>
              <a:ext uri="{FF2B5EF4-FFF2-40B4-BE49-F238E27FC236}">
                <a16:creationId xmlns:a16="http://schemas.microsoft.com/office/drawing/2014/main" id="{0B008FE8-2D84-E8A9-31B0-AF84E2373E40}"/>
              </a:ext>
            </a:extLst>
          </p:cNvPr>
          <p:cNvSpPr/>
          <p:nvPr/>
        </p:nvSpPr>
        <p:spPr>
          <a:xfrm>
            <a:off x="12902316" y="2896931"/>
            <a:ext cx="5364348" cy="4167665"/>
          </a:xfrm>
          <a:prstGeom prst="cloud">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4D5C6B-BE56-48D5-AE56-3A31682F7E51}"/>
              </a:ext>
            </a:extLst>
          </p:cNvPr>
          <p:cNvSpPr txBox="1"/>
          <p:nvPr/>
        </p:nvSpPr>
        <p:spPr>
          <a:xfrm>
            <a:off x="13909832" y="3682744"/>
            <a:ext cx="4133242" cy="3046988"/>
          </a:xfrm>
          <a:prstGeom prst="rect">
            <a:avLst/>
          </a:prstGeom>
          <a:noFill/>
        </p:spPr>
        <p:txBody>
          <a:bodyPr wrap="square" rtlCol="0">
            <a:spAutoFit/>
          </a:bodyPr>
          <a:lstStyle/>
          <a:p>
            <a:r>
              <a:rPr lang="en-US" sz="3600" dirty="0">
                <a:solidFill>
                  <a:srgbClr val="0070C0"/>
                </a:solidFill>
                <a:latin typeface="+mj-lt"/>
                <a:ea typeface="Nirmala UI Semilight" panose="020B0402040204020203" pitchFamily="34" charset="0"/>
                <a:cs typeface="Nirmala UI Semilight" panose="020B0402040204020203" pitchFamily="34" charset="0"/>
              </a:rPr>
              <a:t>Please review and sign </a:t>
            </a:r>
          </a:p>
          <a:p>
            <a:r>
              <a:rPr lang="en-US" sz="3600" dirty="0">
                <a:solidFill>
                  <a:srgbClr val="0070C0"/>
                </a:solidFill>
                <a:latin typeface="+mj-lt"/>
                <a:ea typeface="Nirmala UI Semilight" panose="020B0402040204020203" pitchFamily="34" charset="0"/>
                <a:cs typeface="Nirmala UI Semilight" panose="020B0402040204020203" pitchFamily="34" charset="0"/>
              </a:rPr>
              <a:t>your child’s Compact.</a:t>
            </a:r>
          </a:p>
          <a:p>
            <a:r>
              <a:rPr lang="en-US" sz="3600" dirty="0">
                <a:solidFill>
                  <a:srgbClr val="0070C0"/>
                </a:solidFill>
                <a:latin typeface="+mj-lt"/>
                <a:ea typeface="Nirmala UI Semilight" panose="020B0402040204020203" pitchFamily="34" charset="0"/>
                <a:cs typeface="Nirmala UI Semilight" panose="020B0402040204020203" pitchFamily="34" charset="0"/>
              </a:rPr>
              <a:t>Our goal is to receive </a:t>
            </a:r>
          </a:p>
          <a:p>
            <a:r>
              <a:rPr lang="en-US" sz="3600" dirty="0">
                <a:solidFill>
                  <a:srgbClr val="0070C0"/>
                </a:solidFill>
                <a:latin typeface="+mj-lt"/>
                <a:ea typeface="Nirmala UI Semilight" panose="020B0402040204020203" pitchFamily="34" charset="0"/>
                <a:cs typeface="Nirmala UI Semilight" panose="020B0402040204020203" pitchFamily="34" charset="0"/>
              </a:rPr>
              <a:t>100% signed compacts!</a:t>
            </a:r>
          </a:p>
          <a:p>
            <a:endParaRPr lang="en-US" sz="4800" dirty="0">
              <a:solidFill>
                <a:prstClr val="black"/>
              </a:solidFill>
              <a:latin typeface="Tw Cen MT" panose="020B0602020104020603"/>
            </a:endParaRPr>
          </a:p>
        </p:txBody>
      </p:sp>
      <p:sp>
        <p:nvSpPr>
          <p:cNvPr id="10" name="Flowchart: Connector 9">
            <a:extLst>
              <a:ext uri="{FF2B5EF4-FFF2-40B4-BE49-F238E27FC236}">
                <a16:creationId xmlns:a16="http://schemas.microsoft.com/office/drawing/2014/main" id="{C3415E02-4184-4A4C-4518-D912F708E12B}"/>
              </a:ext>
            </a:extLst>
          </p:cNvPr>
          <p:cNvSpPr/>
          <p:nvPr/>
        </p:nvSpPr>
        <p:spPr>
          <a:xfrm flipH="1" flipV="1">
            <a:off x="12733848" y="4675562"/>
            <a:ext cx="432684" cy="388984"/>
          </a:xfrm>
          <a:prstGeom prst="flowChartConnector">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81C77EAB-0A54-C569-D875-5DED41CB3AAC}"/>
              </a:ext>
            </a:extLst>
          </p:cNvPr>
          <p:cNvSpPr/>
          <p:nvPr/>
        </p:nvSpPr>
        <p:spPr>
          <a:xfrm flipH="1" flipV="1">
            <a:off x="12270811" y="5057466"/>
            <a:ext cx="432684" cy="388984"/>
          </a:xfrm>
          <a:prstGeom prst="flowChartConnector">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82201C2-D712-B2BB-B27E-378CC772C7E7}"/>
              </a:ext>
            </a:extLst>
          </p:cNvPr>
          <p:cNvSpPr/>
          <p:nvPr/>
        </p:nvSpPr>
        <p:spPr>
          <a:xfrm flipH="1" flipV="1">
            <a:off x="11879414" y="5636107"/>
            <a:ext cx="432684" cy="388984"/>
          </a:xfrm>
          <a:prstGeom prst="flowChartConnector">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68041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r: 5 Points 4">
            <a:extLst>
              <a:ext uri="{FF2B5EF4-FFF2-40B4-BE49-F238E27FC236}">
                <a16:creationId xmlns:a16="http://schemas.microsoft.com/office/drawing/2014/main" id="{DC2CA0E8-772B-4F1E-A9E1-B4877FB8CC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 name="Picture 5">
            <a:extLst>
              <a:ext uri="{FF2B5EF4-FFF2-40B4-BE49-F238E27FC236}">
                <a16:creationId xmlns:a16="http://schemas.microsoft.com/office/drawing/2014/main" id="{E2E2B5C3-3148-4355-55E6-60BBD4B7C7CA}"/>
              </a:ext>
            </a:extLst>
          </p:cNvPr>
          <p:cNvPicPr>
            <a:picLocks noChangeAspect="1"/>
          </p:cNvPicPr>
          <p:nvPr/>
        </p:nvPicPr>
        <p:blipFill>
          <a:blip r:embed="rId3"/>
          <a:stretch>
            <a:fillRect/>
          </a:stretch>
        </p:blipFill>
        <p:spPr>
          <a:xfrm>
            <a:off x="0" y="8801100"/>
            <a:ext cx="18288000" cy="1485901"/>
          </a:xfrm>
          <a:prstGeom prst="rect">
            <a:avLst/>
          </a:prstGeom>
        </p:spPr>
      </p:pic>
      <p:pic>
        <p:nvPicPr>
          <p:cNvPr id="3" name="Picture 2">
            <a:extLst>
              <a:ext uri="{FF2B5EF4-FFF2-40B4-BE49-F238E27FC236}">
                <a16:creationId xmlns:a16="http://schemas.microsoft.com/office/drawing/2014/main" id="{7CF59CFC-A266-0CE6-9D74-225204F07C01}"/>
              </a:ext>
            </a:extLst>
          </p:cNvPr>
          <p:cNvPicPr>
            <a:picLocks noChangeAspect="1"/>
          </p:cNvPicPr>
          <p:nvPr/>
        </p:nvPicPr>
        <p:blipFill>
          <a:blip r:embed="rId4"/>
          <a:stretch>
            <a:fillRect/>
          </a:stretch>
        </p:blipFill>
        <p:spPr>
          <a:xfrm>
            <a:off x="1828800" y="437602"/>
            <a:ext cx="14097000" cy="9068658"/>
          </a:xfrm>
          <a:prstGeom prst="rect">
            <a:avLst/>
          </a:prstGeom>
        </p:spPr>
      </p:pic>
    </p:spTree>
    <p:extLst>
      <p:ext uri="{BB962C8B-B14F-4D97-AF65-F5344CB8AC3E}">
        <p14:creationId xmlns:p14="http://schemas.microsoft.com/office/powerpoint/2010/main" val="370789647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sp>
        <p:nvSpPr>
          <p:cNvPr id="6" name="Star: 5 Points 5">
            <a:extLst>
              <a:ext uri="{FF2B5EF4-FFF2-40B4-BE49-F238E27FC236}">
                <a16:creationId xmlns:a16="http://schemas.microsoft.com/office/drawing/2014/main" id="{2133D7E7-121A-F720-4618-E3AAB557D62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168" y="57531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388110" y="620567"/>
            <a:ext cx="10368273" cy="2249424"/>
          </a:xfrm>
        </p:spPr>
        <p:txBody>
          <a:bodyPr spcFirstLastPara="1" vert="horz" wrap="square" lIns="182880" tIns="91440" rIns="182880" bIns="91440" rtlCol="0" anchor="ctr" anchorCtr="0">
            <a:normAutofit/>
          </a:bodyPr>
          <a:lstStyle/>
          <a:p>
            <a:pPr defTabSz="1828800">
              <a:spcBef>
                <a:spcPct val="0"/>
              </a:spcBef>
            </a:pPr>
            <a:r>
              <a:rPr lang="en-US" altLang="en-US" spc="200" dirty="0"/>
              <a:t>Parent Advisory Council (PAC)</a:t>
            </a:r>
            <a:endParaRPr lang="en-US" spc="200" dirty="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313953" y="2795016"/>
            <a:ext cx="11023591" cy="6012180"/>
          </a:xfrm>
        </p:spPr>
        <p:txBody>
          <a:bodyPr spcFirstLastPara="1" vert="horz" wrap="square" lIns="91440" tIns="91440" rIns="91440" bIns="91440" rtlCol="0" anchor="t" anchorCtr="0">
            <a:normAutofit lnSpcReduction="10000"/>
          </a:bodyPr>
          <a:lstStyle/>
          <a:p>
            <a:pPr defTabSz="1828800">
              <a:buClr>
                <a:schemeClr val="accent1"/>
              </a:buClr>
              <a:buFont typeface="Arial" panose="020B0604020202020204" pitchFamily="34" charset="0"/>
              <a:buChar char="•"/>
              <a:defRPr/>
            </a:pPr>
            <a:r>
              <a:rPr lang="en-US" sz="32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3200" dirty="0">
                <a:solidFill>
                  <a:schemeClr val="tx1"/>
                </a:solidFill>
              </a:rPr>
              <a:t>You may access the full plan at </a:t>
            </a:r>
            <a:r>
              <a:rPr lang="en-US" sz="3200" dirty="0">
                <a:solidFill>
                  <a:schemeClr val="tx1"/>
                </a:solidFill>
                <a:hlinkClick r:id="rId3"/>
              </a:rPr>
              <a:t>www.pcsb.org/titleone</a:t>
            </a:r>
            <a:endParaRPr lang="en-US" sz="3200" dirty="0">
              <a:solidFill>
                <a:schemeClr val="tx1"/>
              </a:solidFill>
            </a:endParaRPr>
          </a:p>
          <a:p>
            <a:pPr defTabSz="1828800">
              <a:buClr>
                <a:schemeClr val="accent1"/>
              </a:buClr>
              <a:buFont typeface="Arial" panose="020B0604020202020204" pitchFamily="34" charset="0"/>
              <a:buChar char="•"/>
              <a:defRPr/>
            </a:pPr>
            <a:r>
              <a:rPr lang="en-US" sz="32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32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3200" dirty="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3200" dirty="0">
                <a:solidFill>
                  <a:schemeClr val="tx1"/>
                </a:solidFill>
              </a:rPr>
              <a:t>PAC meets twice a year, if you are interested in representing our school please notify, Jacqui Oester or Lori Ann </a:t>
            </a:r>
            <a:r>
              <a:rPr lang="en-US" sz="3200" dirty="0" err="1">
                <a:solidFill>
                  <a:schemeClr val="tx1"/>
                </a:solidFill>
              </a:rPr>
              <a:t>DiPenta</a:t>
            </a:r>
            <a:endParaRPr lang="en-US" sz="3200" dirty="0">
              <a:solidFill>
                <a:schemeClr val="tx1"/>
              </a:solidFill>
            </a:endParaRPr>
          </a:p>
          <a:p>
            <a:pPr defTabSz="1828800">
              <a:buClr>
                <a:schemeClr val="accent1"/>
              </a:buCl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09CAD96A-039D-7872-A16D-F649BD323C93}"/>
              </a:ext>
            </a:extLst>
          </p:cNvPr>
          <p:cNvSpPr/>
          <p:nvPr/>
        </p:nvSpPr>
        <p:spPr>
          <a:xfrm>
            <a:off x="16899890" y="62813"/>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5"/>
          <a:stretch>
            <a:fillRect/>
          </a:stretch>
        </p:blipFill>
        <p:spPr>
          <a:xfrm>
            <a:off x="6928" y="8724900"/>
            <a:ext cx="18281072" cy="1562100"/>
          </a:xfrm>
          <a:prstGeom prst="rect">
            <a:avLst/>
          </a:prstGeom>
        </p:spPr>
      </p:pic>
      <p:sp>
        <p:nvSpPr>
          <p:cNvPr id="4" name="Freeform 5">
            <a:extLst>
              <a:ext uri="{FF2B5EF4-FFF2-40B4-BE49-F238E27FC236}">
                <a16:creationId xmlns:a16="http://schemas.microsoft.com/office/drawing/2014/main" id="{3BD75B67-967D-3953-D0B5-280AFDF39E3B}"/>
              </a:ext>
            </a:extLst>
          </p:cNvPr>
          <p:cNvSpPr/>
          <p:nvPr/>
        </p:nvSpPr>
        <p:spPr>
          <a:xfrm>
            <a:off x="11644569" y="620567"/>
            <a:ext cx="5280319" cy="5299035"/>
          </a:xfrm>
          <a:custGeom>
            <a:avLst/>
            <a:gdLst/>
            <a:ahLst/>
            <a:cxnLst/>
            <a:rect l="l" t="t" r="r" b="b"/>
            <a:pathLst>
              <a:path w="5280319" h="5299035">
                <a:moveTo>
                  <a:pt x="0" y="0"/>
                </a:moveTo>
                <a:lnTo>
                  <a:pt x="5280318" y="0"/>
                </a:lnTo>
                <a:lnTo>
                  <a:pt x="5280318" y="5299036"/>
                </a:lnTo>
                <a:lnTo>
                  <a:pt x="0" y="5299036"/>
                </a:lnTo>
                <a:lnTo>
                  <a:pt x="0" y="0"/>
                </a:lnTo>
                <a:close/>
              </a:path>
            </a:pathLst>
          </a:custGeom>
          <a:blipFill>
            <a:blip r:embed="rId6"/>
            <a:stretch>
              <a:fillRect r="-354"/>
            </a:stretch>
          </a:blipFill>
        </p:spPr>
        <p:txBody>
          <a:bodyPr/>
          <a:lstStyle/>
          <a:p>
            <a:endParaRPr lang="en-US"/>
          </a:p>
        </p:txBody>
      </p:sp>
    </p:spTree>
    <p:extLst>
      <p:ext uri="{BB962C8B-B14F-4D97-AF65-F5344CB8AC3E}">
        <p14:creationId xmlns:p14="http://schemas.microsoft.com/office/powerpoint/2010/main" val="3409058185"/>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dirty="0">
              <a:solidFill>
                <a:prstClr val="black">
                  <a:lumMod val="75000"/>
                </a:prstClr>
              </a:solidFill>
              <a:latin typeface="Tw Cen MT" panose="020B0602020104020603"/>
            </a:endParaRPr>
          </a:p>
        </p:txBody>
      </p:sp>
      <p:sp>
        <p:nvSpPr>
          <p:cNvPr id="7" name="Star: 5 Points 6">
            <a:extLst>
              <a:ext uri="{FF2B5EF4-FFF2-40B4-BE49-F238E27FC236}">
                <a16:creationId xmlns:a16="http://schemas.microsoft.com/office/drawing/2014/main" id="{041B9675-DF26-990B-EC29-386EF6C84A3C}"/>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3"/>
          <a:stretch>
            <a:fillRect/>
          </a:stretch>
        </p:blipFill>
        <p:spPr>
          <a:xfrm>
            <a:off x="-15922" y="8953501"/>
            <a:ext cx="18288000" cy="1333500"/>
          </a:xfrm>
          <a:prstGeom prst="rect">
            <a:avLst/>
          </a:prstGeom>
        </p:spPr>
      </p:pic>
      <p:graphicFrame>
        <p:nvGraphicFramePr>
          <p:cNvPr id="4" name="Table 3">
            <a:extLst>
              <a:ext uri="{FF2B5EF4-FFF2-40B4-BE49-F238E27FC236}">
                <a16:creationId xmlns:a16="http://schemas.microsoft.com/office/drawing/2014/main" id="{49568B89-7FE3-6135-190F-A409700E7C04}"/>
              </a:ext>
            </a:extLst>
          </p:cNvPr>
          <p:cNvGraphicFramePr>
            <a:graphicFrameLocks noGrp="1"/>
          </p:cNvGraphicFramePr>
          <p:nvPr>
            <p:extLst>
              <p:ext uri="{D42A27DB-BD31-4B8C-83A1-F6EECF244321}">
                <p14:modId xmlns:p14="http://schemas.microsoft.com/office/powerpoint/2010/main" val="116654162"/>
              </p:ext>
            </p:extLst>
          </p:nvPr>
        </p:nvGraphicFramePr>
        <p:xfrm>
          <a:off x="2209800" y="3492947"/>
          <a:ext cx="13335000" cy="5943600"/>
        </p:xfrm>
        <a:graphic>
          <a:graphicData uri="http://schemas.openxmlformats.org/drawingml/2006/table">
            <a:tbl>
              <a:tblPr firstRow="1" bandRow="1">
                <a:tableStyleId>{5C22544A-7EE6-4342-B048-85BDC9FD1C3A}</a:tableStyleId>
              </a:tblPr>
              <a:tblGrid>
                <a:gridCol w="2486025">
                  <a:extLst>
                    <a:ext uri="{9D8B030D-6E8A-4147-A177-3AD203B41FA5}">
                      <a16:colId xmlns:a16="http://schemas.microsoft.com/office/drawing/2014/main" val="424289833"/>
                    </a:ext>
                  </a:extLst>
                </a:gridCol>
                <a:gridCol w="10848975">
                  <a:extLst>
                    <a:ext uri="{9D8B030D-6E8A-4147-A177-3AD203B41FA5}">
                      <a16:colId xmlns:a16="http://schemas.microsoft.com/office/drawing/2014/main" val="639484454"/>
                    </a:ext>
                  </a:extLst>
                </a:gridCol>
              </a:tblGrid>
              <a:tr h="1828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Alasassy Caps" pitchFamily="2" charset="0"/>
                        </a:rPr>
                        <a:t>Be provided information on your child’s level of achievement on assessments in Reading/Language Arts, Writing, Mathematics, and Science. </a:t>
                      </a: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587936147"/>
                  </a:ext>
                </a:extLst>
              </a:tr>
              <a:tr h="1371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3600" dirty="0">
                          <a:solidFill>
                            <a:schemeClr val="tx1"/>
                          </a:solidFill>
                          <a:latin typeface="Alasassy Caps" pitchFamily="2" charset="0"/>
                        </a:rPr>
                        <a:t>Request and receive information on the qualifications of your child’s teacher and supplemental personnel working with your child.</a:t>
                      </a: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3810529827"/>
                  </a:ext>
                </a:extLst>
              </a:tr>
              <a:tr h="1371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3600" dirty="0">
                          <a:solidFill>
                            <a:schemeClr val="tx1"/>
                          </a:solidFill>
                          <a:latin typeface="Alasassy Caps" pitchFamily="2" charset="0"/>
                        </a:rPr>
                        <a:t>Be notified of non-highly qualified or out-of-field teachers at the school. </a:t>
                      </a: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621345643"/>
                  </a:ext>
                </a:extLst>
              </a:tr>
              <a:tr h="1371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3600" dirty="0">
                          <a:solidFill>
                            <a:schemeClr val="tx1"/>
                          </a:solidFill>
                          <a:latin typeface="Alasassy Caps" pitchFamily="2" charset="0"/>
                        </a:rPr>
                        <a:t>Be informed if your child is taught by a non-highly qualified teacher for four or more consecutive weeks.</a:t>
                      </a:r>
                    </a:p>
                  </a:txBody>
                  <a:tcP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13148651"/>
                  </a:ext>
                </a:extLst>
              </a:tr>
            </a:tbl>
          </a:graphicData>
        </a:graphic>
      </p:graphicFrame>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760" y="5460019"/>
            <a:ext cx="1752600" cy="11569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eck mark vector icon. Checkmark right symbol tick sign. Ok button correct  circle icon. 8134818 Vector Art at Vecteezy">
            <a:extLst>
              <a:ext uri="{FF2B5EF4-FFF2-40B4-BE49-F238E27FC236}">
                <a16:creationId xmlns:a16="http://schemas.microsoft.com/office/drawing/2014/main" id="{1D2BDF0A-4DB4-A96D-1E78-73DCBBEC3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948" y="6832642"/>
            <a:ext cx="1752600" cy="11569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heck mark vector icon. Checkmark right symbol tick sign. Ok button correct  circle icon. 8134818 Vector Art at Vecteezy">
            <a:extLst>
              <a:ext uri="{FF2B5EF4-FFF2-40B4-BE49-F238E27FC236}">
                <a16:creationId xmlns:a16="http://schemas.microsoft.com/office/drawing/2014/main" id="{D14AA818-4F36-DEAF-6910-E03331F06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336" y="8205265"/>
            <a:ext cx="1752600" cy="11569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 mark vector icon. Checkmark right symbol tick sign. Ok button correct  circle icon. 8134818 Vector Art at Vecteezy">
            <a:extLst>
              <a:ext uri="{FF2B5EF4-FFF2-40B4-BE49-F238E27FC236}">
                <a16:creationId xmlns:a16="http://schemas.microsoft.com/office/drawing/2014/main" id="{76C05B09-9B1A-C4BE-A7D4-C1A4F1FA9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432" y="3943010"/>
            <a:ext cx="1752600" cy="115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6428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653141" y="1162051"/>
            <a:ext cx="8948059" cy="8382000"/>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7500" dirty="0">
                <a:solidFill>
                  <a:schemeClr val="tx1"/>
                </a:solidFill>
                <a:latin typeface="Tw Cen MT Condensed (Headings)"/>
              </a:rPr>
              <a:t>SCHOOL REPORT CARDS</a:t>
            </a:r>
          </a:p>
          <a:p>
            <a:pPr marL="603886" lvl="1" indent="0" defTabSz="1828800">
              <a:buClr>
                <a:schemeClr val="accent1"/>
              </a:buClr>
              <a:buNone/>
            </a:pPr>
            <a:endParaRPr lang="en-US" altLang="en-US" sz="7500" dirty="0">
              <a:solidFill>
                <a:schemeClr val="tx1"/>
              </a:solidFill>
              <a:latin typeface="Tw Cen MT Condensed (Headings)"/>
            </a:endParaRPr>
          </a:p>
          <a:p>
            <a:pPr lvl="1" defTabSz="1828800">
              <a:buClr>
                <a:schemeClr val="accent1"/>
              </a:buClr>
              <a:buFont typeface="Wingdings" panose="05000000000000000000" pitchFamily="2" charset="2"/>
              <a:buChar char="§"/>
            </a:pPr>
            <a:r>
              <a:rPr lang="en-US" altLang="en-US" sz="4000" dirty="0">
                <a:solidFill>
                  <a:schemeClr val="tx1"/>
                </a:solidFill>
                <a:latin typeface="Alasassy Caps" pitchFamily="2" charset="0"/>
              </a:rPr>
              <a:t>School Grade and Overview</a:t>
            </a:r>
          </a:p>
          <a:p>
            <a:pPr lvl="1" defTabSz="1828800">
              <a:buClr>
                <a:schemeClr val="accent1"/>
              </a:buClr>
              <a:buFont typeface="Wingdings" panose="05000000000000000000" pitchFamily="2" charset="2"/>
              <a:buChar char="§"/>
            </a:pPr>
            <a:r>
              <a:rPr lang="en-US" altLang="en-US" sz="4000" dirty="0">
                <a:solidFill>
                  <a:schemeClr val="tx1"/>
                </a:solidFill>
                <a:latin typeface="Alasassy Caps" pitchFamily="2" charset="0"/>
              </a:rPr>
              <a:t>Population and Enrollment </a:t>
            </a:r>
          </a:p>
          <a:p>
            <a:pPr lvl="1" defTabSz="1828800">
              <a:buClr>
                <a:schemeClr val="accent1"/>
              </a:buClr>
              <a:buFont typeface="Wingdings" panose="05000000000000000000" pitchFamily="2" charset="2"/>
              <a:buChar char="§"/>
            </a:pPr>
            <a:r>
              <a:rPr lang="en-US" altLang="en-US" sz="4000" dirty="0">
                <a:solidFill>
                  <a:schemeClr val="tx1"/>
                </a:solidFill>
                <a:latin typeface="Alasassy Caps" pitchFamily="2" charset="0"/>
              </a:rPr>
              <a:t>Assessments – Academic Achievement, Growth, and Population</a:t>
            </a:r>
          </a:p>
          <a:p>
            <a:pPr lvl="1" defTabSz="1828800">
              <a:buClr>
                <a:schemeClr val="accent1"/>
              </a:buClr>
              <a:buFont typeface="Wingdings" panose="05000000000000000000" pitchFamily="2" charset="2"/>
              <a:buChar char="§"/>
            </a:pPr>
            <a:r>
              <a:rPr lang="en-US" altLang="en-US" sz="4000" dirty="0">
                <a:solidFill>
                  <a:schemeClr val="tx1"/>
                </a:solidFill>
                <a:latin typeface="Alasassy Caps" pitchFamily="2" charset="0"/>
              </a:rPr>
              <a:t>Assessments – English Language Learners </a:t>
            </a:r>
          </a:p>
          <a:p>
            <a:pPr lvl="1" defTabSz="1828800">
              <a:buClr>
                <a:schemeClr val="accent1"/>
              </a:buClr>
              <a:buFont typeface="Wingdings" panose="05000000000000000000" pitchFamily="2" charset="2"/>
              <a:buChar char="§"/>
            </a:pPr>
            <a:r>
              <a:rPr lang="en-US" altLang="en-US" sz="4000" dirty="0">
                <a:solidFill>
                  <a:schemeClr val="tx1"/>
                </a:solidFill>
                <a:latin typeface="Alasassy Caps" pitchFamily="2" charset="0"/>
              </a:rPr>
              <a:t>Graduation and Beyond</a:t>
            </a:r>
          </a:p>
          <a:p>
            <a:pPr lvl="1" defTabSz="1828800">
              <a:buClr>
                <a:schemeClr val="accent1"/>
              </a:buClr>
              <a:buFont typeface="Wingdings" panose="05000000000000000000" pitchFamily="2" charset="2"/>
              <a:buChar char="§"/>
            </a:pPr>
            <a:r>
              <a:rPr lang="en-US" altLang="en-US" sz="4000" dirty="0">
                <a:solidFill>
                  <a:schemeClr val="tx1"/>
                </a:solidFill>
                <a:latin typeface="Alasassy Caps" pitchFamily="2" charset="0"/>
              </a:rPr>
              <a:t>Educator Qualifications and Equity </a:t>
            </a:r>
          </a:p>
          <a:p>
            <a:pPr lvl="1" defTabSz="1828800">
              <a:buClr>
                <a:schemeClr val="accent1"/>
              </a:buClr>
              <a:buFont typeface="Wingdings" panose="05000000000000000000" pitchFamily="2" charset="2"/>
              <a:buChar char="§"/>
            </a:pPr>
            <a:r>
              <a:rPr lang="en-US" altLang="en-US" sz="4000" dirty="0">
                <a:solidFill>
                  <a:schemeClr val="tx1"/>
                </a:solidFill>
                <a:latin typeface="Alasassy Caps" pitchFamily="2" charset="0"/>
              </a:rPr>
              <a:t>Long-Term Goals and Interim Progress</a:t>
            </a:r>
          </a:p>
          <a:p>
            <a:pPr lvl="1" defTabSz="1828800">
              <a:buClr>
                <a:schemeClr val="accent1"/>
              </a:buClr>
              <a:buFont typeface="Wingdings" panose="05000000000000000000" pitchFamily="2" charset="2"/>
              <a:buChar char="§"/>
            </a:pPr>
            <a:r>
              <a:rPr lang="en-US" altLang="en-US" sz="4000" dirty="0">
                <a:solidFill>
                  <a:schemeClr val="tx1"/>
                </a:solidFill>
                <a:latin typeface="Alasassy Caps" pitchFamily="2" charset="0"/>
              </a:rPr>
              <a:t>Accelerated Course Enrollment </a:t>
            </a:r>
          </a:p>
          <a:p>
            <a:pPr lvl="1" defTabSz="1828800">
              <a:buClr>
                <a:schemeClr val="accent1"/>
              </a:buClr>
              <a:buFont typeface="Wingdings" panose="05000000000000000000" pitchFamily="2" charset="2"/>
              <a:buChar char="§"/>
            </a:pPr>
            <a:r>
              <a:rPr lang="en-US" altLang="en-US" sz="4000" dirty="0">
                <a:solidFill>
                  <a:schemeClr val="tx1"/>
                </a:solidFill>
                <a:latin typeface="Alasassy Caps" pitchFamily="2" charset="0"/>
              </a:rPr>
              <a:t>Per-Pupil Expenditures </a:t>
            </a:r>
          </a:p>
          <a:p>
            <a:pPr lvl="1" defTabSz="1828800">
              <a:buClr>
                <a:schemeClr val="accent1"/>
              </a:buClr>
              <a:buFont typeface="Wingdings" panose="05000000000000000000" pitchFamily="2" charset="2"/>
              <a:buChar char="§"/>
            </a:pPr>
            <a:r>
              <a:rPr lang="en-US" altLang="en-US" sz="4000" dirty="0">
                <a:solidFill>
                  <a:schemeClr val="tx1"/>
                </a:solidFill>
                <a:latin typeface="Alasassy Caps" pitchFamily="2" charset="0"/>
              </a:rPr>
              <a:t>National Data</a:t>
            </a:r>
          </a:p>
          <a:p>
            <a:pPr lvl="1" defTabSz="1828800">
              <a:buClr>
                <a:schemeClr val="accent1"/>
              </a:buClr>
            </a:pPr>
            <a:endParaRPr lang="en-US" altLang="en-US" sz="1800" dirty="0">
              <a:solidFill>
                <a:schemeClr val="tx1"/>
              </a:solidFill>
            </a:endParaRPr>
          </a:p>
          <a:p>
            <a:pPr defTabSz="1828800">
              <a:buClr>
                <a:schemeClr val="accent1"/>
              </a:buClr>
            </a:pPr>
            <a:endParaRPr lang="en-US" sz="1800" dirty="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184183" y="2095499"/>
            <a:ext cx="7450676" cy="4191001"/>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sp>
        <p:nvSpPr>
          <p:cNvPr id="6" name="Star: 5 Points 5">
            <a:extLst>
              <a:ext uri="{FF2B5EF4-FFF2-40B4-BE49-F238E27FC236}">
                <a16:creationId xmlns:a16="http://schemas.microsoft.com/office/drawing/2014/main" id="{295C641C-DA6B-4DB9-648D-DDB1ED52E28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3"/>
          <a:stretch>
            <a:fillRect/>
          </a:stretch>
        </p:blipFill>
        <p:spPr>
          <a:xfrm>
            <a:off x="0" y="8801101"/>
            <a:ext cx="18287998" cy="1485900"/>
          </a:xfrm>
          <a:prstGeom prst="rect">
            <a:avLst/>
          </a:prstGeom>
        </p:spPr>
      </p:pic>
      <p:sp>
        <p:nvSpPr>
          <p:cNvPr id="2" name="TextBox 1">
            <a:extLst>
              <a:ext uri="{FF2B5EF4-FFF2-40B4-BE49-F238E27FC236}">
                <a16:creationId xmlns:a16="http://schemas.microsoft.com/office/drawing/2014/main" id="{DB419241-A8B3-28A7-287F-5CE2979D884C}"/>
              </a:ext>
            </a:extLst>
          </p:cNvPr>
          <p:cNvSpPr txBox="1"/>
          <p:nvPr/>
        </p:nvSpPr>
        <p:spPr>
          <a:xfrm>
            <a:off x="4520592" y="9093039"/>
            <a:ext cx="10744200" cy="1077218"/>
          </a:xfrm>
          <a:prstGeom prst="rect">
            <a:avLst/>
          </a:prstGeom>
          <a:noFill/>
        </p:spPr>
        <p:txBody>
          <a:bodyPr wrap="square" rtlCol="0">
            <a:spAutoFit/>
          </a:bodyPr>
          <a:lstStyle/>
          <a:p>
            <a:r>
              <a:rPr lang="en-US" altLang="en-US" sz="3200" dirty="0">
                <a:solidFill>
                  <a:schemeClr val="tx1"/>
                </a:solidFill>
              </a:rPr>
              <a:t>Available online at </a:t>
            </a:r>
            <a:r>
              <a:rPr lang="en-US" sz="3200" dirty="0">
                <a:solidFill>
                  <a:schemeClr val="tx1"/>
                </a:solidFill>
                <a:hlinkClick r:id="rId4"/>
              </a:rPr>
              <a:t>https://edudata.fldoe.org/</a:t>
            </a:r>
            <a:r>
              <a:rPr lang="en-US" altLang="en-US" sz="3200" dirty="0">
                <a:solidFill>
                  <a:schemeClr val="tx1"/>
                </a:solidFill>
              </a:rPr>
              <a:t> </a:t>
            </a:r>
            <a:r>
              <a:rPr lang="en-US" sz="3200" dirty="0">
                <a:solidFill>
                  <a:schemeClr val="tx1"/>
                </a:solidFill>
              </a:rPr>
              <a:t>or Front Office </a:t>
            </a:r>
          </a:p>
          <a:p>
            <a:endParaRPr lang="en-US" sz="3200" dirty="0"/>
          </a:p>
        </p:txBody>
      </p:sp>
    </p:spTree>
    <p:extLst>
      <p:ext uri="{BB962C8B-B14F-4D97-AF65-F5344CB8AC3E}">
        <p14:creationId xmlns:p14="http://schemas.microsoft.com/office/powerpoint/2010/main" val="355781837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5C617E8E-391C-9D45-8383-95568EF5D73B}"/>
              </a:ext>
            </a:extLst>
          </p:cNvPr>
          <p:cNvSpPr/>
          <p:nvPr/>
        </p:nvSpPr>
        <p:spPr>
          <a:xfrm>
            <a:off x="7108131" y="597724"/>
            <a:ext cx="10754377" cy="5181600"/>
          </a:xfrm>
          <a:prstGeom prst="cloud">
            <a:avLst/>
          </a:prstGeom>
          <a:solidFill>
            <a:srgbClr val="2683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pic>
        <p:nvPicPr>
          <p:cNvPr id="4" name="Picture 4" descr="Failing at Dental Hygiene? Score an A+ at the Dentist With These Easy Tips  - Gentle Care Dentistry">
            <a:extLst>
              <a:ext uri="{FF2B5EF4-FFF2-40B4-BE49-F238E27FC236}">
                <a16:creationId xmlns:a16="http://schemas.microsoft.com/office/drawing/2014/main" id="{EA3ACEBB-86C9-9A38-4356-D0C138F1A7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6508" y="6202624"/>
            <a:ext cx="3016184" cy="3016184"/>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6" name="Smiley Face 5">
            <a:extLst>
              <a:ext uri="{FF2B5EF4-FFF2-40B4-BE49-F238E27FC236}">
                <a16:creationId xmlns:a16="http://schemas.microsoft.com/office/drawing/2014/main" id="{D96CAF48-76FD-73A5-085F-1A0FA7010B04}"/>
              </a:ext>
            </a:extLst>
          </p:cNvPr>
          <p:cNvSpPr/>
          <p:nvPr/>
        </p:nvSpPr>
        <p:spPr>
          <a:xfrm>
            <a:off x="17216203" y="151564"/>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E68D14-E1A1-CFAB-8167-3D80E39F0879}"/>
              </a:ext>
            </a:extLst>
          </p:cNvPr>
          <p:cNvSpPr txBox="1"/>
          <p:nvPr/>
        </p:nvSpPr>
        <p:spPr>
          <a:xfrm>
            <a:off x="-631210" y="486444"/>
            <a:ext cx="9144000" cy="1323439"/>
          </a:xfrm>
          <a:prstGeom prst="rect">
            <a:avLst/>
          </a:prstGeom>
          <a:noFill/>
        </p:spPr>
        <p:txBody>
          <a:bodyPr wrap="square">
            <a:spAutoFit/>
          </a:bodyPr>
          <a:lstStyle/>
          <a:p>
            <a:pPr algn="ctr"/>
            <a:r>
              <a:rPr lang="en-US" sz="8000" spc="100" dirty="0">
                <a:solidFill>
                  <a:schemeClr val="accent1">
                    <a:lumMod val="75000"/>
                  </a:schemeClr>
                </a:solidFill>
                <a:latin typeface="Raleway" pitchFamily="2" charset="0"/>
              </a:rPr>
              <a:t>Let’s Celebrate!</a:t>
            </a:r>
            <a:endParaRPr lang="en-US" sz="8000" dirty="0">
              <a:solidFill>
                <a:schemeClr val="accent1">
                  <a:lumMod val="75000"/>
                </a:schemeClr>
              </a:solidFill>
              <a:latin typeface="Raleway" pitchFamily="2" charset="0"/>
            </a:endParaRPr>
          </a:p>
        </p:txBody>
      </p:sp>
      <p:sp>
        <p:nvSpPr>
          <p:cNvPr id="13" name="TextBox 12">
            <a:extLst>
              <a:ext uri="{FF2B5EF4-FFF2-40B4-BE49-F238E27FC236}">
                <a16:creationId xmlns:a16="http://schemas.microsoft.com/office/drawing/2014/main" id="{34067A5A-593F-B706-C5CF-AADB790B4118}"/>
              </a:ext>
            </a:extLst>
          </p:cNvPr>
          <p:cNvSpPr txBox="1"/>
          <p:nvPr/>
        </p:nvSpPr>
        <p:spPr>
          <a:xfrm>
            <a:off x="8702654" y="1414718"/>
            <a:ext cx="9144000" cy="3139321"/>
          </a:xfrm>
          <a:prstGeom prst="rect">
            <a:avLst/>
          </a:prstGeom>
          <a:noFill/>
        </p:spPr>
        <p:txBody>
          <a:bodyPr wrap="square">
            <a:spAutoFit/>
          </a:bodyPr>
          <a:lstStyle/>
          <a:p>
            <a:r>
              <a:rPr lang="en-US" sz="6600" dirty="0">
                <a:latin typeface="Alasassy Caps" pitchFamily="2" charset="0"/>
              </a:rPr>
              <a:t>Pinellas County “A” District</a:t>
            </a:r>
          </a:p>
          <a:p>
            <a:endParaRPr lang="en-US" sz="6600" dirty="0">
              <a:latin typeface="Alasassy Caps" pitchFamily="2" charset="0"/>
            </a:endParaRPr>
          </a:p>
          <a:p>
            <a:r>
              <a:rPr lang="en-US" sz="6600" b="1" dirty="0">
                <a:latin typeface="Alasassy Caps" pitchFamily="2" charset="0"/>
              </a:rPr>
              <a:t>MK Rawlings “B” school</a:t>
            </a:r>
          </a:p>
        </p:txBody>
      </p:sp>
      <p:pic>
        <p:nvPicPr>
          <p:cNvPr id="3" name="Picture 2" descr="A cartoon of a deer with a bow tie&#10;&#10;Description automatically generated">
            <a:extLst>
              <a:ext uri="{FF2B5EF4-FFF2-40B4-BE49-F238E27FC236}">
                <a16:creationId xmlns:a16="http://schemas.microsoft.com/office/drawing/2014/main" id="{1ED83B59-4ED3-9EA8-B2CB-39D1AEED4F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908" y="4472901"/>
            <a:ext cx="5181600" cy="5181600"/>
          </a:xfrm>
          <a:prstGeom prst="rect">
            <a:avLst/>
          </a:prstGeom>
        </p:spPr>
      </p:pic>
      <p:sp>
        <p:nvSpPr>
          <p:cNvPr id="10" name="Flowchart: Connector 9">
            <a:extLst>
              <a:ext uri="{FF2B5EF4-FFF2-40B4-BE49-F238E27FC236}">
                <a16:creationId xmlns:a16="http://schemas.microsoft.com/office/drawing/2014/main" id="{974903A8-08F8-99F2-F5E1-DC85B3C7E41C}"/>
              </a:ext>
            </a:extLst>
          </p:cNvPr>
          <p:cNvSpPr/>
          <p:nvPr/>
        </p:nvSpPr>
        <p:spPr>
          <a:xfrm rot="17393665" flipH="1" flipV="1">
            <a:off x="6619431" y="3251298"/>
            <a:ext cx="432684" cy="38898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6304C902-DE4B-5709-4367-FAB535EF48F7}"/>
              </a:ext>
            </a:extLst>
          </p:cNvPr>
          <p:cNvSpPr/>
          <p:nvPr/>
        </p:nvSpPr>
        <p:spPr>
          <a:xfrm rot="17393665" flipH="1" flipV="1">
            <a:off x="5955315" y="3634897"/>
            <a:ext cx="432684" cy="38898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CBE5D8A7-2E86-A2D8-2793-3A11962C8D46}"/>
              </a:ext>
            </a:extLst>
          </p:cNvPr>
          <p:cNvSpPr/>
          <p:nvPr/>
        </p:nvSpPr>
        <p:spPr>
          <a:xfrm rot="17393665" flipH="1" flipV="1">
            <a:off x="5445457" y="4278408"/>
            <a:ext cx="432684" cy="38898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5800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536192" y="877824"/>
            <a:ext cx="14580108" cy="2509302"/>
          </a:xfrm>
        </p:spPr>
        <p:txBody>
          <a:bodyPr>
            <a:normAutofit/>
          </a:bodyPr>
          <a:lstStyle/>
          <a:p>
            <a:r>
              <a:rPr lang="en-US" dirty="0">
                <a:solidFill>
                  <a:schemeClr val="tx1"/>
                </a:solidFill>
              </a:rPr>
              <a:t>Positive Behavior Intervention (PBIS)</a:t>
            </a:r>
          </a:p>
        </p:txBody>
      </p:sp>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1242434" y="2686710"/>
            <a:ext cx="5539366" cy="6571590"/>
          </a:xfrm>
        </p:spPr>
        <p:txBody>
          <a:bodyPr>
            <a:normAutofit fontScale="92500" lnSpcReduction="10000"/>
          </a:bodyPr>
          <a:lstStyle/>
          <a:p>
            <a:pPr marL="0" marR="0" indent="0">
              <a:lnSpc>
                <a:spcPct val="107000"/>
              </a:lnSpc>
              <a:spcBef>
                <a:spcPts val="0"/>
              </a:spcBef>
              <a:spcAft>
                <a:spcPts val="800"/>
              </a:spcAft>
              <a:buNone/>
            </a:pPr>
            <a:r>
              <a:rPr lang="en-US" sz="4800" b="1" dirty="0">
                <a:solidFill>
                  <a:schemeClr val="accent5">
                    <a:lumMod val="75000"/>
                  </a:schemeClr>
                </a:solidFill>
                <a:effectLst/>
                <a:latin typeface="Alasassy Caps" pitchFamily="2" charset="0"/>
                <a:ea typeface="Aptos" panose="020B0004020202020204" pitchFamily="34" charset="0"/>
              </a:rPr>
              <a:t>What is PBIS?  </a:t>
            </a:r>
          </a:p>
          <a:p>
            <a:pPr marL="0" marR="0" indent="0">
              <a:lnSpc>
                <a:spcPct val="107000"/>
              </a:lnSpc>
              <a:spcBef>
                <a:spcPts val="0"/>
              </a:spcBef>
              <a:spcAft>
                <a:spcPts val="800"/>
              </a:spcAft>
              <a:buNone/>
            </a:pPr>
            <a:r>
              <a:rPr lang="en-US" sz="4800" kern="100" dirty="0">
                <a:effectLst/>
                <a:latin typeface="Alasassy Caps" pitchFamily="2" charset="0"/>
                <a:ea typeface="Aptos" panose="020B0004020202020204" pitchFamily="34" charset="0"/>
                <a:cs typeface="Times New Roman" panose="02020603050405020304" pitchFamily="18" charset="0"/>
              </a:rPr>
              <a:t>Positive behavioral interventions and supports (PBIS) is a schoolwide systems approach aimed at establishing positive student culture. PBIS defines the rules and behaviors we expect across the school.  </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en-US" sz="3400" dirty="0"/>
          </a:p>
          <a:p>
            <a:endParaRPr lang="en-US" sz="3400" dirty="0"/>
          </a:p>
        </p:txBody>
      </p:sp>
      <p:sp>
        <p:nvSpPr>
          <p:cNvPr id="6" name="Star: 5 Points 5">
            <a:extLst>
              <a:ext uri="{FF2B5EF4-FFF2-40B4-BE49-F238E27FC236}">
                <a16:creationId xmlns:a16="http://schemas.microsoft.com/office/drawing/2014/main" id="{6AF3E862-4C8C-02B0-D315-4DA14619573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72BCEFE-B60C-BEFA-9E63-665C050CFD2F}"/>
              </a:ext>
            </a:extLst>
          </p:cNvPr>
          <p:cNvPicPr>
            <a:picLocks noChangeAspect="1"/>
          </p:cNvPicPr>
          <p:nvPr/>
        </p:nvPicPr>
        <p:blipFill>
          <a:blip r:embed="rId3"/>
          <a:stretch>
            <a:fillRect/>
          </a:stretch>
        </p:blipFill>
        <p:spPr>
          <a:xfrm>
            <a:off x="0" y="8877301"/>
            <a:ext cx="18288000" cy="140970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B06422B2-7486-378E-8F38-379289F93136}"/>
              </a:ext>
            </a:extLst>
          </p:cNvPr>
          <p:cNvPicPr>
            <a:picLocks noChangeAspect="1"/>
          </p:cNvPicPr>
          <p:nvPr/>
        </p:nvPicPr>
        <p:blipFill rotWithShape="1">
          <a:blip r:embed="rId4"/>
          <a:srcRect l="19062" t="13293" r="19270" b="730"/>
          <a:stretch/>
        </p:blipFill>
        <p:spPr>
          <a:xfrm>
            <a:off x="9207037" y="2476500"/>
            <a:ext cx="8449157" cy="6250607"/>
          </a:xfrm>
          <a:prstGeom prst="rect">
            <a:avLst/>
          </a:prstGeom>
        </p:spPr>
      </p:pic>
    </p:spTree>
    <p:extLst>
      <p:ext uri="{BB962C8B-B14F-4D97-AF65-F5344CB8AC3E}">
        <p14:creationId xmlns:p14="http://schemas.microsoft.com/office/powerpoint/2010/main" val="3273844506"/>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What Does PBIS at Rawlings Look Like?</a:t>
            </a:r>
            <a:r>
              <a:rPr lang="en-US" sz="1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a:xfrm>
            <a:off x="1444612" y="2171700"/>
            <a:ext cx="12195188" cy="6400800"/>
          </a:xfrm>
        </p:spPr>
        <p:txBody>
          <a:bodyPr/>
          <a:lstStyle/>
          <a:p>
            <a:pPr marL="571500" indent="-571500">
              <a:lnSpc>
                <a:spcPct val="107000"/>
              </a:lnSpc>
              <a:spcBef>
                <a:spcPts val="0"/>
              </a:spcBef>
              <a:buFont typeface="Courier New" panose="02070309020205020404" pitchFamily="49" charset="0"/>
              <a:buChar char="o"/>
            </a:pPr>
            <a:r>
              <a:rPr lang="en-US" sz="3600" kern="1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Expected behaviors are consistent and visible throughout the school (R.O.C.K.S)</a:t>
            </a:r>
          </a:p>
          <a:p>
            <a:pPr marL="0" indent="0">
              <a:lnSpc>
                <a:spcPct val="107000"/>
              </a:lnSpc>
              <a:spcBef>
                <a:spcPts val="0"/>
              </a:spcBef>
              <a:buNone/>
            </a:pPr>
            <a:r>
              <a:rPr lang="en-US" sz="3600" kern="1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571500" indent="-571500">
              <a:lnSpc>
                <a:spcPct val="107000"/>
              </a:lnSpc>
              <a:spcBef>
                <a:spcPts val="0"/>
              </a:spcBef>
              <a:buFont typeface="Courier New" panose="02070309020205020404" pitchFamily="49" charset="0"/>
              <a:buChar char="o"/>
            </a:pPr>
            <a:r>
              <a:rPr lang="en-US" sz="3600" kern="1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Positive behaviors are recognized and acknowledged through our Yearling Buck$ (up to 10 bucks daily) </a:t>
            </a:r>
          </a:p>
          <a:p>
            <a:pPr marL="1485900" lvl="1" indent="-571500">
              <a:lnSpc>
                <a:spcPct val="107000"/>
              </a:lnSpc>
              <a:buFont typeface="Courier New" panose="02070309020205020404" pitchFamily="49" charset="0"/>
              <a:buChar char="o"/>
            </a:pPr>
            <a:r>
              <a:rPr lang="en-US" sz="3200" kern="1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ELA core, Reading independent, Reading intervention, Writing, Math core, Math Independent, Science, Specials, Lunch, Recess </a:t>
            </a:r>
          </a:p>
          <a:p>
            <a:pPr marL="571500" indent="-571500">
              <a:lnSpc>
                <a:spcPct val="107000"/>
              </a:lnSpc>
              <a:spcBef>
                <a:spcPts val="0"/>
              </a:spcBef>
              <a:spcAft>
                <a:spcPts val="800"/>
              </a:spcAft>
              <a:buFont typeface="Courier New" panose="02070309020205020404" pitchFamily="49" charset="0"/>
              <a:buChar char="o"/>
            </a:pPr>
            <a:endParaRPr lang="en-US" sz="3600" kern="1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571500" indent="-571500">
              <a:lnSpc>
                <a:spcPct val="107000"/>
              </a:lnSpc>
              <a:spcBef>
                <a:spcPts val="0"/>
              </a:spcBef>
              <a:spcAft>
                <a:spcPts val="800"/>
              </a:spcAft>
              <a:buFont typeface="Courier New" panose="02070309020205020404" pitchFamily="49" charset="0"/>
              <a:buChar char="o"/>
            </a:pPr>
            <a:r>
              <a:rPr lang="en-US" sz="3600" kern="100" dirty="0">
                <a:solidFill>
                  <a:schemeClr val="tx1"/>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Yearling Buck$ are given through Focus.  Parents can view their student’s behavior through the Parent Portal. </a:t>
            </a:r>
          </a:p>
          <a:p>
            <a:pPr marL="0" marR="0" lvl="0" indent="0">
              <a:lnSpc>
                <a:spcPct val="107000"/>
              </a:lnSpc>
              <a:spcBef>
                <a:spcPts val="0"/>
              </a:spcBef>
              <a:spcAft>
                <a:spcPts val="800"/>
              </a:spcAft>
              <a:buNone/>
            </a:pPr>
            <a:endParaRPr lang="en-US" sz="3600" kern="100" dirty="0">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sp>
        <p:nvSpPr>
          <p:cNvPr id="6" name="Star: 5 Points 5">
            <a:extLst>
              <a:ext uri="{FF2B5EF4-FFF2-40B4-BE49-F238E27FC236}">
                <a16:creationId xmlns:a16="http://schemas.microsoft.com/office/drawing/2014/main" id="{2133D7E7-121A-F720-4618-E3AAB557D62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3"/>
          <a:stretch>
            <a:fillRect/>
          </a:stretch>
        </p:blipFill>
        <p:spPr>
          <a:xfrm>
            <a:off x="0" y="8724900"/>
            <a:ext cx="18288000" cy="1562101"/>
          </a:xfrm>
          <a:prstGeom prst="rect">
            <a:avLst/>
          </a:prstGeom>
        </p:spPr>
      </p:pic>
      <p:pic>
        <p:nvPicPr>
          <p:cNvPr id="4" name="Picture 3" descr="PBIS/Respect For All | P596X">
            <a:extLst>
              <a:ext uri="{FF2B5EF4-FFF2-40B4-BE49-F238E27FC236}">
                <a16:creationId xmlns:a16="http://schemas.microsoft.com/office/drawing/2014/main" id="{81799B0C-CF23-BF52-FA9D-BAF43FE0BE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850912">
            <a:off x="12877232" y="2504519"/>
            <a:ext cx="5182428" cy="2763962"/>
          </a:xfrm>
          <a:prstGeom prst="rect">
            <a:avLst/>
          </a:prstGeom>
          <a:noFill/>
          <a:ln>
            <a:noFill/>
          </a:ln>
        </p:spPr>
      </p:pic>
    </p:spTree>
    <p:extLst>
      <p:ext uri="{BB962C8B-B14F-4D97-AF65-F5344CB8AC3E}">
        <p14:creationId xmlns:p14="http://schemas.microsoft.com/office/powerpoint/2010/main" val="283936152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400372E6-BE78-987A-6EB6-373E70A06A30}"/>
              </a:ext>
            </a:extLst>
          </p:cNvPr>
          <p:cNvSpPr/>
          <p:nvPr/>
        </p:nvSpPr>
        <p:spPr>
          <a:xfrm>
            <a:off x="16662140" y="495300"/>
            <a:ext cx="597160" cy="531845"/>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descr="A cartoon of a deer with a bow tie&#10;&#10;Description automatically generated">
            <a:extLst>
              <a:ext uri="{FF2B5EF4-FFF2-40B4-BE49-F238E27FC236}">
                <a16:creationId xmlns:a16="http://schemas.microsoft.com/office/drawing/2014/main" id="{45D1D067-B47E-2429-9F3C-009A2F40B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352871"/>
            <a:ext cx="7581257" cy="7581257"/>
          </a:xfrm>
          <a:prstGeom prst="rect">
            <a:avLst/>
          </a:prstGeom>
        </p:spPr>
      </p:pic>
      <p:sp>
        <p:nvSpPr>
          <p:cNvPr id="4" name="TextBox 3">
            <a:extLst>
              <a:ext uri="{FF2B5EF4-FFF2-40B4-BE49-F238E27FC236}">
                <a16:creationId xmlns:a16="http://schemas.microsoft.com/office/drawing/2014/main" id="{9BF2B9D2-676D-D0CA-8966-4D2FC0AEA64F}"/>
              </a:ext>
            </a:extLst>
          </p:cNvPr>
          <p:cNvSpPr txBox="1"/>
          <p:nvPr/>
        </p:nvSpPr>
        <p:spPr>
          <a:xfrm>
            <a:off x="704850" y="896183"/>
            <a:ext cx="16878300" cy="4708981"/>
          </a:xfrm>
          <a:prstGeom prst="rect">
            <a:avLst/>
          </a:prstGeom>
          <a:noFill/>
        </p:spPr>
        <p:txBody>
          <a:bodyPr wrap="square">
            <a:spAutoFit/>
          </a:bodyPr>
          <a:lstStyle/>
          <a:p>
            <a:pPr>
              <a:defRPr/>
            </a:pPr>
            <a:r>
              <a:rPr lang="en-US" sz="6000" dirty="0">
                <a:ln w="0"/>
                <a:solidFill>
                  <a:schemeClr val="tx1"/>
                </a:solidFill>
                <a:effectLst>
                  <a:outerShdw blurRad="38100" dist="19050" dir="2700000" algn="tl" rotWithShape="0">
                    <a:schemeClr val="dk1">
                      <a:alpha val="40000"/>
                    </a:schemeClr>
                  </a:outerShdw>
                </a:effectLst>
                <a:latin typeface="Alasassy Caps" pitchFamily="2" charset="0"/>
                <a:ea typeface="Nirmala UI Semilight" panose="020B0402040204020203" pitchFamily="34" charset="0"/>
                <a:cs typeface="Nirmala UI Semilight" panose="020B0402040204020203" pitchFamily="34" charset="0"/>
              </a:rPr>
              <a:t>MK Rawlings Elementary School</a:t>
            </a:r>
          </a:p>
          <a:p>
            <a:pPr>
              <a:defRPr/>
            </a:pPr>
            <a:r>
              <a:rPr lang="en-US" sz="6000" dirty="0">
                <a:ln w="0"/>
                <a:solidFill>
                  <a:schemeClr val="tx1"/>
                </a:solidFill>
                <a:effectLst>
                  <a:outerShdw blurRad="38100" dist="19050" dir="2700000" algn="tl" rotWithShape="0">
                    <a:schemeClr val="dk1">
                      <a:alpha val="40000"/>
                    </a:schemeClr>
                  </a:outerShdw>
                </a:effectLst>
                <a:latin typeface="Alasassy Caps" pitchFamily="2" charset="0"/>
                <a:ea typeface="Nirmala UI Semilight" panose="020B0402040204020203" pitchFamily="34" charset="0"/>
                <a:cs typeface="Nirmala UI Semilight" panose="020B0402040204020203" pitchFamily="34" charset="0"/>
              </a:rPr>
              <a:t>September </a:t>
            </a:r>
            <a:r>
              <a:rPr lang="en-US" sz="6000" dirty="0">
                <a:ln w="0"/>
                <a:effectLst>
                  <a:outerShdw blurRad="38100" dist="19050" dir="2700000" algn="tl" rotWithShape="0">
                    <a:schemeClr val="dk1">
                      <a:alpha val="40000"/>
                    </a:schemeClr>
                  </a:outerShdw>
                </a:effectLst>
                <a:latin typeface="Alasassy Caps" pitchFamily="2" charset="0"/>
                <a:ea typeface="Nirmala UI Semilight" panose="020B0402040204020203" pitchFamily="34" charset="0"/>
                <a:cs typeface="Nirmala UI Semilight" panose="020B0402040204020203" pitchFamily="34" charset="0"/>
              </a:rPr>
              <a:t>25</a:t>
            </a:r>
            <a:r>
              <a:rPr lang="en-US" sz="6000" dirty="0">
                <a:ln w="0"/>
                <a:solidFill>
                  <a:schemeClr val="tx1"/>
                </a:solidFill>
                <a:effectLst>
                  <a:outerShdw blurRad="38100" dist="19050" dir="2700000" algn="tl" rotWithShape="0">
                    <a:schemeClr val="dk1">
                      <a:alpha val="40000"/>
                    </a:schemeClr>
                  </a:outerShdw>
                </a:effectLst>
                <a:latin typeface="Alasassy Caps" pitchFamily="2" charset="0"/>
                <a:ea typeface="Nirmala UI Semilight" panose="020B0402040204020203" pitchFamily="34" charset="0"/>
                <a:cs typeface="Nirmala UI Semilight" panose="020B0402040204020203" pitchFamily="34" charset="0"/>
              </a:rPr>
              <a:t>, 2025</a:t>
            </a:r>
          </a:p>
          <a:p>
            <a:pPr>
              <a:defRPr/>
            </a:pPr>
            <a:r>
              <a:rPr lang="en-US" sz="6000" dirty="0">
                <a:ln w="0"/>
                <a:solidFill>
                  <a:schemeClr val="tx1"/>
                </a:solidFill>
                <a:effectLst>
                  <a:outerShdw blurRad="38100" dist="19050" dir="2700000" algn="tl" rotWithShape="0">
                    <a:schemeClr val="dk1">
                      <a:alpha val="40000"/>
                    </a:schemeClr>
                  </a:outerShdw>
                </a:effectLst>
                <a:latin typeface="Alasassy Caps" pitchFamily="2" charset="0"/>
                <a:ea typeface="Nirmala UI Semilight" panose="020B0402040204020203" pitchFamily="34" charset="0"/>
                <a:cs typeface="Nirmala UI Semilight" panose="020B0402040204020203" pitchFamily="34" charset="0"/>
              </a:rPr>
              <a:t>5:00pm</a:t>
            </a:r>
          </a:p>
          <a:p>
            <a:pPr>
              <a:defRPr/>
            </a:pPr>
            <a:r>
              <a:rPr lang="en-US" sz="6000" dirty="0">
                <a:ln w="0"/>
                <a:effectLst>
                  <a:outerShdw blurRad="38100" dist="19050" dir="2700000" algn="tl" rotWithShape="0">
                    <a:schemeClr val="dk1">
                      <a:alpha val="40000"/>
                    </a:schemeClr>
                  </a:outerShdw>
                </a:effectLst>
                <a:latin typeface="Alasassy Caps" pitchFamily="2" charset="0"/>
                <a:ea typeface="Nirmala UI Semilight" panose="020B0402040204020203" pitchFamily="34" charset="0"/>
                <a:cs typeface="Nirmala UI Semilight" panose="020B0402040204020203" pitchFamily="34" charset="0"/>
              </a:rPr>
              <a:t>In the Café</a:t>
            </a:r>
          </a:p>
          <a:p>
            <a:pPr>
              <a:defRPr/>
            </a:pPr>
            <a:r>
              <a:rPr lang="en-US" sz="6000" dirty="0">
                <a:ln w="0"/>
                <a:solidFill>
                  <a:schemeClr val="tx1"/>
                </a:solidFill>
                <a:effectLst>
                  <a:outerShdw blurRad="38100" dist="19050" dir="2700000" algn="tl" rotWithShape="0">
                    <a:schemeClr val="dk1">
                      <a:alpha val="40000"/>
                    </a:schemeClr>
                  </a:outerShdw>
                </a:effectLst>
                <a:latin typeface="Alasassy Caps" pitchFamily="2" charset="0"/>
                <a:ea typeface="Nirmala UI Semilight" panose="020B0402040204020203" pitchFamily="34" charset="0"/>
                <a:cs typeface="Nirmala UI Semilight" panose="020B0402040204020203" pitchFamily="34" charset="0"/>
              </a:rPr>
              <a:t>Tammy Keiper</a:t>
            </a:r>
          </a:p>
        </p:txBody>
      </p:sp>
      <p:sp>
        <p:nvSpPr>
          <p:cNvPr id="8" name="TextBox 7">
            <a:extLst>
              <a:ext uri="{FF2B5EF4-FFF2-40B4-BE49-F238E27FC236}">
                <a16:creationId xmlns:a16="http://schemas.microsoft.com/office/drawing/2014/main" id="{E0C392DF-3186-88F2-9F25-CEF5CA67666E}"/>
              </a:ext>
            </a:extLst>
          </p:cNvPr>
          <p:cNvSpPr txBox="1"/>
          <p:nvPr/>
        </p:nvSpPr>
        <p:spPr>
          <a:xfrm>
            <a:off x="478436" y="8496300"/>
            <a:ext cx="15392400" cy="1200329"/>
          </a:xfrm>
          <a:prstGeom prst="rect">
            <a:avLst/>
          </a:prstGeom>
          <a:noFill/>
        </p:spPr>
        <p:txBody>
          <a:bodyPr wrap="square" rtlCol="0">
            <a:spAutoFit/>
          </a:bodyPr>
          <a:lstStyle/>
          <a:p>
            <a:pPr algn="ctr"/>
            <a:r>
              <a:rPr lang="en-US" sz="7200" dirty="0">
                <a:solidFill>
                  <a:schemeClr val="tx2">
                    <a:lumMod val="75000"/>
                  </a:schemeClr>
                </a:solidFill>
                <a:latin typeface="Tw Cen MT Condensed" panose="020B0606020104020203" pitchFamily="34" charset="0"/>
              </a:rPr>
              <a:t>2025-26 Title l Annual Parent Meeting</a:t>
            </a:r>
          </a:p>
        </p:txBody>
      </p:sp>
      <p:sp>
        <p:nvSpPr>
          <p:cNvPr id="6" name="Cloud 5">
            <a:extLst>
              <a:ext uri="{FF2B5EF4-FFF2-40B4-BE49-F238E27FC236}">
                <a16:creationId xmlns:a16="http://schemas.microsoft.com/office/drawing/2014/main" id="{337C8359-A748-CAA7-F86A-E2B826A8965A}"/>
              </a:ext>
            </a:extLst>
          </p:cNvPr>
          <p:cNvSpPr/>
          <p:nvPr/>
        </p:nvSpPr>
        <p:spPr>
          <a:xfrm>
            <a:off x="13257336" y="114300"/>
            <a:ext cx="4952999" cy="3794160"/>
          </a:xfrm>
          <a:prstGeom prst="cloud">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60AF1255-8FDD-0C02-ECC3-C7726D7CFDE0}"/>
              </a:ext>
            </a:extLst>
          </p:cNvPr>
          <p:cNvSpPr/>
          <p:nvPr/>
        </p:nvSpPr>
        <p:spPr>
          <a:xfrm flipH="1" flipV="1">
            <a:off x="13360397" y="395469"/>
            <a:ext cx="432684" cy="388984"/>
          </a:xfrm>
          <a:prstGeom prst="flowChartConnector">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74F89A17-28A1-DF92-1F75-FBCA0234DFEC}"/>
              </a:ext>
            </a:extLst>
          </p:cNvPr>
          <p:cNvSpPr/>
          <p:nvPr/>
        </p:nvSpPr>
        <p:spPr>
          <a:xfrm flipH="1" flipV="1">
            <a:off x="12542142" y="451334"/>
            <a:ext cx="432684" cy="388984"/>
          </a:xfrm>
          <a:prstGeom prst="flowChartConnector">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0244B68E-6F16-D4AD-AAFC-E72C51C5E657}"/>
              </a:ext>
            </a:extLst>
          </p:cNvPr>
          <p:cNvSpPr/>
          <p:nvPr/>
        </p:nvSpPr>
        <p:spPr>
          <a:xfrm flipH="1" flipV="1">
            <a:off x="11811000" y="939699"/>
            <a:ext cx="432684" cy="388984"/>
          </a:xfrm>
          <a:prstGeom prst="flowChartConnector">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FBE1B6E-2AD0-9F38-6C46-CCF1866691BB}"/>
              </a:ext>
            </a:extLst>
          </p:cNvPr>
          <p:cNvSpPr txBox="1"/>
          <p:nvPr/>
        </p:nvSpPr>
        <p:spPr>
          <a:xfrm>
            <a:off x="14185512" y="1134191"/>
            <a:ext cx="3264287" cy="1323439"/>
          </a:xfrm>
          <a:prstGeom prst="rect">
            <a:avLst/>
          </a:prstGeom>
          <a:noFill/>
        </p:spPr>
        <p:txBody>
          <a:bodyPr wrap="square" rtlCol="0">
            <a:spAutoFit/>
          </a:bodyPr>
          <a:lstStyle/>
          <a:p>
            <a:r>
              <a:rPr lang="en-US" sz="8000" dirty="0">
                <a:latin typeface="Tw Cen MT Condensed" panose="020B0606020104020203" pitchFamily="34" charset="0"/>
              </a:rPr>
              <a:t>WELCOME</a:t>
            </a:r>
            <a:endParaRPr lang="en-US" sz="7200" dirty="0">
              <a:latin typeface="Tw Cen MT Condensed" panose="020B0606020104020203" pitchFamily="34" charset="0"/>
            </a:endParaRPr>
          </a:p>
        </p:txBody>
      </p:sp>
    </p:spTree>
    <p:extLst>
      <p:ext uri="{BB962C8B-B14F-4D97-AF65-F5344CB8AC3E}">
        <p14:creationId xmlns:p14="http://schemas.microsoft.com/office/powerpoint/2010/main" val="1180762062"/>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a:xfrm>
            <a:off x="1371600" y="2689277"/>
            <a:ext cx="11049000" cy="6035623"/>
          </a:xfrm>
        </p:spPr>
        <p:txBody>
          <a:bodyPr/>
          <a:lstStyle/>
          <a:p>
            <a:pPr marL="0" indent="0">
              <a:lnSpc>
                <a:spcPct val="107000"/>
              </a:lnSpc>
              <a:spcBef>
                <a:spcPts val="0"/>
              </a:spcBef>
              <a:spcAft>
                <a:spcPts val="800"/>
              </a:spcAft>
              <a:buNone/>
            </a:pPr>
            <a:r>
              <a:rPr lang="en-US" sz="3600" kern="100" dirty="0">
                <a:solidFill>
                  <a:srgbClr val="124F1A"/>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Teachers are celebrating positive behaviors each week.  In addition, positive behaviors are celebrated monthly through Rawlings school store. Quarterly, there is a schoolwide celebration for students.  Students who consistently follow our R.O.C.K.S (cannot have a conduct code of “U” or “N”, cannot </a:t>
            </a:r>
            <a:r>
              <a:rPr lang="en-US" sz="3600" kern="100">
                <a:solidFill>
                  <a:srgbClr val="124F1A"/>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have infractions</a:t>
            </a:r>
            <a:r>
              <a:rPr lang="en-US" sz="3600" kern="100" dirty="0">
                <a:solidFill>
                  <a:srgbClr val="124F1A"/>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referrals, or support calls) and have an attendance rate of 80% or more are eligible to attend these celebrations.</a:t>
            </a:r>
            <a:endParaRPr lang="en-US" sz="3600" kern="100" dirty="0">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nSpc>
                <a:spcPct val="107000"/>
              </a:lnSpc>
              <a:spcBef>
                <a:spcPts val="0"/>
              </a:spcBef>
              <a:spcAft>
                <a:spcPts val="800"/>
              </a:spcAft>
              <a:buNone/>
            </a:pPr>
            <a:endParaRPr lang="en-US" sz="3600" kern="100" dirty="0">
              <a:effectLst/>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What Does PBIS at Rawlings Look Like?</a:t>
            </a:r>
            <a:r>
              <a:rPr lang="en-US" sz="1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endParaRPr lang="en-US" dirty="0"/>
          </a:p>
        </p:txBody>
      </p:sp>
      <p:sp>
        <p:nvSpPr>
          <p:cNvPr id="6" name="Star: 5 Points 5">
            <a:extLst>
              <a:ext uri="{FF2B5EF4-FFF2-40B4-BE49-F238E27FC236}">
                <a16:creationId xmlns:a16="http://schemas.microsoft.com/office/drawing/2014/main" id="{2133D7E7-121A-F720-4618-E3AAB557D62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3"/>
          <a:stretch>
            <a:fillRect/>
          </a:stretch>
        </p:blipFill>
        <p:spPr>
          <a:xfrm>
            <a:off x="0" y="8724900"/>
            <a:ext cx="18288000" cy="1562101"/>
          </a:xfrm>
          <a:prstGeom prst="rect">
            <a:avLst/>
          </a:prstGeom>
        </p:spPr>
      </p:pic>
      <p:pic>
        <p:nvPicPr>
          <p:cNvPr id="7" name="Picture 6" descr="PBIS/Respect For All | P596X">
            <a:extLst>
              <a:ext uri="{FF2B5EF4-FFF2-40B4-BE49-F238E27FC236}">
                <a16:creationId xmlns:a16="http://schemas.microsoft.com/office/drawing/2014/main" id="{EECB4564-0352-EBF1-42AD-7FC3078DB1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850912">
            <a:off x="12877232" y="2504519"/>
            <a:ext cx="5182428" cy="2763962"/>
          </a:xfrm>
          <a:prstGeom prst="rect">
            <a:avLst/>
          </a:prstGeom>
          <a:noFill/>
          <a:ln>
            <a:noFill/>
          </a:ln>
        </p:spPr>
      </p:pic>
    </p:spTree>
    <p:extLst>
      <p:ext uri="{BB962C8B-B14F-4D97-AF65-F5344CB8AC3E}">
        <p14:creationId xmlns:p14="http://schemas.microsoft.com/office/powerpoint/2010/main" val="2198804466"/>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2" name="Google Shape;222;p26"/>
          <p:cNvSpPr/>
          <p:nvPr/>
        </p:nvSpPr>
        <p:spPr>
          <a:xfrm rot="20318023">
            <a:off x="5210707" y="5998801"/>
            <a:ext cx="1881000" cy="1337400"/>
          </a:xfrm>
          <a:prstGeom prst="rightArrow">
            <a:avLst>
              <a:gd name="adj1" fmla="val 61815"/>
              <a:gd name="adj2" fmla="val 50000"/>
            </a:avLst>
          </a:prstGeom>
          <a:solidFill>
            <a:schemeClr val="accent1"/>
          </a:solidFill>
          <a:ln>
            <a:noFill/>
          </a:ln>
        </p:spPr>
        <p:txBody>
          <a:bodyPr spcFirstLastPara="1" wrap="square" lIns="182850" tIns="182850" rIns="182850" bIns="182850" anchor="ctr" anchorCtr="0">
            <a:noAutofit/>
          </a:bodyPr>
          <a:lstStyle/>
          <a:p>
            <a:endParaRPr sz="3600">
              <a:solidFill>
                <a:prstClr val="black"/>
              </a:solidFill>
              <a:latin typeface="Tw Cen MT" panose="020B0602020104020603"/>
            </a:endParaRPr>
          </a:p>
        </p:txBody>
      </p:sp>
      <p:sp>
        <p:nvSpPr>
          <p:cNvPr id="7" name="Smiley Face 6">
            <a:extLst>
              <a:ext uri="{FF2B5EF4-FFF2-40B4-BE49-F238E27FC236}">
                <a16:creationId xmlns:a16="http://schemas.microsoft.com/office/drawing/2014/main" id="{B212A2F3-0179-7F2C-8BC2-9E9E8CCEB29A}"/>
              </a:ext>
            </a:extLst>
          </p:cNvPr>
          <p:cNvSpPr/>
          <p:nvPr/>
        </p:nvSpPr>
        <p:spPr>
          <a:xfrm>
            <a:off x="16573501" y="433644"/>
            <a:ext cx="936350" cy="86175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15282D4A-3ECB-5E6B-37BB-6ABD721ACB4D}"/>
              </a:ext>
            </a:extLst>
          </p:cNvPr>
          <p:cNvPicPr>
            <a:picLocks noChangeAspect="1"/>
          </p:cNvPicPr>
          <p:nvPr/>
        </p:nvPicPr>
        <p:blipFill>
          <a:blip r:embed="rId3"/>
          <a:stretch>
            <a:fillRect/>
          </a:stretch>
        </p:blipFill>
        <p:spPr>
          <a:xfrm>
            <a:off x="0" y="8718551"/>
            <a:ext cx="18288000" cy="1568450"/>
          </a:xfrm>
          <a:prstGeom prst="rect">
            <a:avLst/>
          </a:prstGeom>
        </p:spPr>
      </p:pic>
      <p:pic>
        <p:nvPicPr>
          <p:cNvPr id="5" name="Picture 4" descr="A cartoon of a deer with a bow tie&#10;&#10;Description automatically generated">
            <a:extLst>
              <a:ext uri="{FF2B5EF4-FFF2-40B4-BE49-F238E27FC236}">
                <a16:creationId xmlns:a16="http://schemas.microsoft.com/office/drawing/2014/main" id="{9727E5B0-85FA-273C-C62C-18309A464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149" y="1071790"/>
            <a:ext cx="5533756" cy="7855131"/>
          </a:xfrm>
          <a:prstGeom prst="rect">
            <a:avLst/>
          </a:prstGeom>
        </p:spPr>
      </p:pic>
      <p:sp>
        <p:nvSpPr>
          <p:cNvPr id="6" name="Cloud 5">
            <a:extLst>
              <a:ext uri="{FF2B5EF4-FFF2-40B4-BE49-F238E27FC236}">
                <a16:creationId xmlns:a16="http://schemas.microsoft.com/office/drawing/2014/main" id="{32CDAFFA-C422-AC26-5541-DDFB4C512631}"/>
              </a:ext>
            </a:extLst>
          </p:cNvPr>
          <p:cNvSpPr/>
          <p:nvPr/>
        </p:nvSpPr>
        <p:spPr>
          <a:xfrm>
            <a:off x="6113478" y="287565"/>
            <a:ext cx="11418812" cy="6617885"/>
          </a:xfrm>
          <a:prstGeom prst="cloud">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dirty="0"/>
              <a:t>National Dad Take Your Kid to School Day/All Pro Dad Breakfast- October 14  Reading/Math Night- November 13</a:t>
            </a:r>
          </a:p>
          <a:p>
            <a:pPr algn="ctr"/>
            <a:r>
              <a:rPr lang="en-US" sz="3500" dirty="0"/>
              <a:t>Lunch Munch- November 20</a:t>
            </a:r>
          </a:p>
          <a:p>
            <a:pPr algn="ctr"/>
            <a:r>
              <a:rPr lang="en-US" sz="3500" dirty="0"/>
              <a:t>Chorus Concert- December 11</a:t>
            </a:r>
          </a:p>
          <a:p>
            <a:pPr algn="ctr"/>
            <a:r>
              <a:rPr lang="en-US" sz="3500" dirty="0"/>
              <a:t>Student Led Conferences- January 21</a:t>
            </a:r>
          </a:p>
          <a:p>
            <a:pPr algn="ctr"/>
            <a:r>
              <a:rPr lang="en-US" sz="3500" dirty="0"/>
              <a:t>Parent Breakfast- February 20</a:t>
            </a:r>
          </a:p>
          <a:p>
            <a:pPr algn="ctr"/>
            <a:r>
              <a:rPr lang="en-US" sz="3500" dirty="0"/>
              <a:t>Lunch Munch- March 11</a:t>
            </a:r>
          </a:p>
          <a:p>
            <a:pPr algn="ctr"/>
            <a:r>
              <a:rPr lang="en-US" sz="3500" dirty="0"/>
              <a:t> Science Night- April 22</a:t>
            </a:r>
          </a:p>
        </p:txBody>
      </p:sp>
      <p:sp>
        <p:nvSpPr>
          <p:cNvPr id="8" name="Flowchart: Connector 7">
            <a:extLst>
              <a:ext uri="{FF2B5EF4-FFF2-40B4-BE49-F238E27FC236}">
                <a16:creationId xmlns:a16="http://schemas.microsoft.com/office/drawing/2014/main" id="{01D6DDE1-BC0F-9D2D-4CAE-705382C6AECB}"/>
              </a:ext>
            </a:extLst>
          </p:cNvPr>
          <p:cNvSpPr/>
          <p:nvPr/>
        </p:nvSpPr>
        <p:spPr>
          <a:xfrm flipH="1" flipV="1">
            <a:off x="7875913" y="434987"/>
            <a:ext cx="432684" cy="388984"/>
          </a:xfrm>
          <a:prstGeom prst="flowChartConnector">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80971233-8CC9-99EF-DD3D-4450B742E4CA}"/>
              </a:ext>
            </a:extLst>
          </p:cNvPr>
          <p:cNvSpPr/>
          <p:nvPr/>
        </p:nvSpPr>
        <p:spPr>
          <a:xfrm flipH="1" flipV="1">
            <a:off x="7054351" y="499852"/>
            <a:ext cx="432684" cy="388984"/>
          </a:xfrm>
          <a:prstGeom prst="flowChartConnector">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FDCF642A-10F2-185F-329B-16415B0E7CD9}"/>
              </a:ext>
            </a:extLst>
          </p:cNvPr>
          <p:cNvSpPr/>
          <p:nvPr/>
        </p:nvSpPr>
        <p:spPr>
          <a:xfrm flipH="1" flipV="1">
            <a:off x="6298261" y="661788"/>
            <a:ext cx="432684" cy="388984"/>
          </a:xfrm>
          <a:prstGeom prst="flowChartConnector">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Cokesbury's Vacation Bible School (VBS ...">
            <a:extLst>
              <a:ext uri="{FF2B5EF4-FFF2-40B4-BE49-F238E27FC236}">
                <a16:creationId xmlns:a16="http://schemas.microsoft.com/office/drawing/2014/main" id="{FF39385B-0F6E-E4BB-196C-77731A1C3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274" y="6788731"/>
            <a:ext cx="3854450" cy="2714045"/>
          </a:xfrm>
          <a:prstGeom prst="rect">
            <a:avLst/>
          </a:prstGeom>
          <a:noFill/>
          <a:effectLst>
            <a:glow rad="228600">
              <a:schemeClr val="accent6">
                <a:satMod val="175000"/>
                <a:alpha val="40000"/>
              </a:schemeClr>
            </a:glo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12994" y="6369949"/>
            <a:ext cx="4401610" cy="23944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297766" y="2730049"/>
            <a:ext cx="9845484" cy="5339923"/>
          </a:xfrm>
          <a:prstGeom prst="rect">
            <a:avLst/>
          </a:prstGeom>
          <a:noFill/>
        </p:spPr>
        <p:txBody>
          <a:bodyPr wrap="square" rtlCol="0">
            <a:spAutoFit/>
          </a:bodyPr>
          <a:lstStyle/>
          <a:p>
            <a:r>
              <a:rPr lang="en-US" sz="3200" b="1" dirty="0">
                <a:solidFill>
                  <a:srgbClr val="032B5B"/>
                </a:solidFill>
                <a:latin typeface="Open Sans Condensed"/>
              </a:rPr>
              <a:t>Learning at Home Family Resources - </a:t>
            </a:r>
            <a:r>
              <a:rPr lang="en-US" sz="3200" u="sng" dirty="0">
                <a:solidFill>
                  <a:prstClr val="black"/>
                </a:solidFill>
                <a:latin typeface="Tw Cen MT" panose="020B0602020104020603"/>
                <a:hlinkClick r:id="rId4"/>
              </a:rPr>
              <a:t>https://www.pcsb.org/Page/32836</a:t>
            </a:r>
            <a:endParaRPr lang="en-US" sz="3200" u="sng" dirty="0">
              <a:solidFill>
                <a:prstClr val="black"/>
              </a:solidFill>
              <a:latin typeface="Tw Cen MT" panose="020B0602020104020603"/>
            </a:endParaRPr>
          </a:p>
          <a:p>
            <a:endParaRPr lang="en-US" sz="3200" b="1" dirty="0">
              <a:solidFill>
                <a:srgbClr val="032B5B"/>
              </a:solidFill>
              <a:latin typeface="Open Sans Condensed"/>
            </a:endParaRPr>
          </a:p>
          <a:p>
            <a:r>
              <a:rPr lang="en-US" sz="3200" b="1" dirty="0">
                <a:solidFill>
                  <a:srgbClr val="032B5B"/>
                </a:solidFill>
                <a:latin typeface="Open Sans Condensed"/>
              </a:rPr>
              <a:t>Volunteer in a Pinellas County School - </a:t>
            </a:r>
            <a:r>
              <a:rPr lang="en-US" sz="3200" i="1" dirty="0">
                <a:solidFill>
                  <a:prstClr val="black"/>
                </a:solidFill>
                <a:latin typeface="Tw Cen MT" panose="020B0602020104020603"/>
                <a:hlinkClick r:id="rId5"/>
              </a:rPr>
              <a:t>htt</a:t>
            </a:r>
            <a:r>
              <a:rPr lang="en-US" sz="3200" dirty="0">
                <a:solidFill>
                  <a:prstClr val="black"/>
                </a:solidFill>
                <a:latin typeface="Tw Cen MT" panose="020B0602020104020603"/>
                <a:hlinkClick r:id="rId5"/>
              </a:rPr>
              <a:t>ps://www.pcsb.org/Page/459</a:t>
            </a:r>
            <a:endParaRPr lang="en-US" sz="3200" dirty="0">
              <a:solidFill>
                <a:prstClr val="black"/>
              </a:solidFill>
              <a:latin typeface="Tw Cen MT" panose="020B0602020104020603"/>
            </a:endParaRPr>
          </a:p>
          <a:p>
            <a:r>
              <a:rPr lang="en-US" sz="3200" b="1" dirty="0">
                <a:solidFill>
                  <a:srgbClr val="032B5B"/>
                </a:solidFill>
                <a:latin typeface="Open Sans Condensed"/>
              </a:rPr>
              <a:t> </a:t>
            </a:r>
          </a:p>
          <a:p>
            <a:r>
              <a:rPr lang="en-US" sz="3200" b="1" dirty="0">
                <a:solidFill>
                  <a:srgbClr val="032B5B"/>
                </a:solidFill>
                <a:latin typeface="Open Sans Condensed"/>
              </a:rPr>
              <a:t>Parent Academy POWER HOURS Webinars - </a:t>
            </a:r>
            <a:r>
              <a:rPr lang="en-US" sz="3200" dirty="0">
                <a:solidFill>
                  <a:prstClr val="black"/>
                </a:solidFill>
                <a:latin typeface="Tw Cen MT" panose="020B0602020104020603"/>
                <a:hlinkClick r:id="rId6"/>
              </a:rPr>
              <a:t>https://www.pcsb.org/Page/26534</a:t>
            </a:r>
            <a:endParaRPr lang="en-US" sz="3200" dirty="0">
              <a:solidFill>
                <a:prstClr val="black"/>
              </a:solidFill>
              <a:latin typeface="Tw Cen MT" panose="020B0602020104020603"/>
            </a:endParaRPr>
          </a:p>
          <a:p>
            <a:endParaRPr lang="en-US" sz="3200" dirty="0">
              <a:solidFill>
                <a:prstClr val="black"/>
              </a:solidFill>
              <a:latin typeface="Tw Cen MT" panose="020B0602020104020603"/>
            </a:endParaRPr>
          </a:p>
          <a:p>
            <a:r>
              <a:rPr lang="en-US" sz="3200" b="1" dirty="0">
                <a:solidFill>
                  <a:srgbClr val="032B5B"/>
                </a:solidFill>
                <a:latin typeface="Open Sans Condensed"/>
              </a:rPr>
              <a:t>Partnerships - </a:t>
            </a:r>
            <a:r>
              <a:rPr lang="en-US" sz="3200" dirty="0">
                <a:solidFill>
                  <a:prstClr val="black"/>
                </a:solidFill>
                <a:latin typeface="Tw Cen MT" panose="020B0602020104020603"/>
                <a:hlinkClick r:id="rId7"/>
              </a:rPr>
              <a:t>https://www.pcsb.org/Page/418</a:t>
            </a:r>
            <a:endParaRPr lang="en-US" sz="3200" dirty="0">
              <a:solidFill>
                <a:prstClr val="black"/>
              </a:solidFill>
              <a:latin typeface="Tw Cen MT" panose="020B0602020104020603"/>
            </a:endParaRPr>
          </a:p>
          <a:p>
            <a:endParaRPr lang="en-US" sz="2000" b="1" dirty="0">
              <a:solidFill>
                <a:srgbClr val="032B5B"/>
              </a:solidFill>
              <a:latin typeface="Open Sans Condensed"/>
            </a:endParaRPr>
          </a:p>
        </p:txBody>
      </p:sp>
      <p:sp>
        <p:nvSpPr>
          <p:cNvPr id="6" name="Smiley Face 5">
            <a:extLst>
              <a:ext uri="{FF2B5EF4-FFF2-40B4-BE49-F238E27FC236}">
                <a16:creationId xmlns:a16="http://schemas.microsoft.com/office/drawing/2014/main" id="{86E72A65-0F0B-3326-243E-C09EF78CBF59}"/>
              </a:ext>
            </a:extLst>
          </p:cNvPr>
          <p:cNvSpPr/>
          <p:nvPr/>
        </p:nvSpPr>
        <p:spPr>
          <a:xfrm>
            <a:off x="16412450" y="433643"/>
            <a:ext cx="1097400" cy="88080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 name="Picture 4">
            <a:extLst>
              <a:ext uri="{FF2B5EF4-FFF2-40B4-BE49-F238E27FC236}">
                <a16:creationId xmlns:a16="http://schemas.microsoft.com/office/drawing/2014/main" id="{A786CD71-BE40-2BF9-1816-14A7B93C91EC}"/>
              </a:ext>
            </a:extLst>
          </p:cNvPr>
          <p:cNvPicPr>
            <a:picLocks noChangeAspect="1"/>
          </p:cNvPicPr>
          <p:nvPr/>
        </p:nvPicPr>
        <p:blipFill>
          <a:blip r:embed="rId8"/>
          <a:stretch>
            <a:fillRect/>
          </a:stretch>
        </p:blipFill>
        <p:spPr>
          <a:xfrm>
            <a:off x="0" y="8680977"/>
            <a:ext cx="18288000" cy="1606024"/>
          </a:xfrm>
          <a:prstGeom prst="rect">
            <a:avLst/>
          </a:prstGeom>
        </p:spPr>
      </p:pic>
      <p:sp>
        <p:nvSpPr>
          <p:cNvPr id="3" name="Freeform 4">
            <a:extLst>
              <a:ext uri="{FF2B5EF4-FFF2-40B4-BE49-F238E27FC236}">
                <a16:creationId xmlns:a16="http://schemas.microsoft.com/office/drawing/2014/main" id="{37AA8789-6767-267B-3AAE-99BC41F494B5}"/>
              </a:ext>
            </a:extLst>
          </p:cNvPr>
          <p:cNvSpPr/>
          <p:nvPr/>
        </p:nvSpPr>
        <p:spPr>
          <a:xfrm rot="521897">
            <a:off x="10353049" y="386512"/>
            <a:ext cx="3966778" cy="3076217"/>
          </a:xfrm>
          <a:custGeom>
            <a:avLst/>
            <a:gdLst/>
            <a:ahLst/>
            <a:cxnLst/>
            <a:rect l="l" t="t" r="r" b="b"/>
            <a:pathLst>
              <a:path w="5287889" h="3523056">
                <a:moveTo>
                  <a:pt x="0" y="0"/>
                </a:moveTo>
                <a:lnTo>
                  <a:pt x="5287889" y="0"/>
                </a:lnTo>
                <a:lnTo>
                  <a:pt x="5287889" y="3523056"/>
                </a:lnTo>
                <a:lnTo>
                  <a:pt x="0" y="3523056"/>
                </a:lnTo>
                <a:lnTo>
                  <a:pt x="0" y="0"/>
                </a:lnTo>
                <a:close/>
              </a:path>
            </a:pathLst>
          </a:custGeom>
          <a:blipFill>
            <a:blip r:embed="rId9"/>
            <a:stretch>
              <a:fillRect/>
            </a:stretch>
          </a:blipFill>
        </p:spPr>
        <p:txBody>
          <a:bodyPr/>
          <a:lstStyle/>
          <a:p>
            <a:endParaRPr lang="en-US"/>
          </a:p>
        </p:txBody>
      </p:sp>
      <p:sp>
        <p:nvSpPr>
          <p:cNvPr id="7" name="Freeform 5">
            <a:extLst>
              <a:ext uri="{FF2B5EF4-FFF2-40B4-BE49-F238E27FC236}">
                <a16:creationId xmlns:a16="http://schemas.microsoft.com/office/drawing/2014/main" id="{FF1E720F-9456-A018-0B25-3CD68DB7309A}"/>
              </a:ext>
            </a:extLst>
          </p:cNvPr>
          <p:cNvSpPr/>
          <p:nvPr/>
        </p:nvSpPr>
        <p:spPr>
          <a:xfrm rot="-635915">
            <a:off x="12182111" y="2120144"/>
            <a:ext cx="4125073" cy="3007485"/>
          </a:xfrm>
          <a:custGeom>
            <a:avLst/>
            <a:gdLst/>
            <a:ahLst/>
            <a:cxnLst/>
            <a:rect l="l" t="t" r="r" b="b"/>
            <a:pathLst>
              <a:path w="5160376" h="3438100">
                <a:moveTo>
                  <a:pt x="0" y="0"/>
                </a:moveTo>
                <a:lnTo>
                  <a:pt x="5160376" y="0"/>
                </a:lnTo>
                <a:lnTo>
                  <a:pt x="5160376" y="3438100"/>
                </a:lnTo>
                <a:lnTo>
                  <a:pt x="0" y="3438100"/>
                </a:lnTo>
                <a:lnTo>
                  <a:pt x="0" y="0"/>
                </a:lnTo>
                <a:close/>
              </a:path>
            </a:pathLst>
          </a:custGeom>
          <a:blipFill>
            <a:blip r:embed="rId10"/>
            <a:stretch>
              <a:fillRect/>
            </a:stretch>
          </a:blipFill>
        </p:spPr>
        <p:txBody>
          <a:bodyPr/>
          <a:lstStyle/>
          <a:p>
            <a:endParaRPr lang="en-US"/>
          </a:p>
        </p:txBody>
      </p:sp>
      <p:sp>
        <p:nvSpPr>
          <p:cNvPr id="8" name="Freeform 6">
            <a:extLst>
              <a:ext uri="{FF2B5EF4-FFF2-40B4-BE49-F238E27FC236}">
                <a16:creationId xmlns:a16="http://schemas.microsoft.com/office/drawing/2014/main" id="{B7AD99AB-516D-C433-DD38-C674B304F374}"/>
              </a:ext>
            </a:extLst>
          </p:cNvPr>
          <p:cNvSpPr/>
          <p:nvPr/>
        </p:nvSpPr>
        <p:spPr>
          <a:xfrm rot="342048">
            <a:off x="13403176" y="4863376"/>
            <a:ext cx="3995337" cy="2774121"/>
          </a:xfrm>
          <a:custGeom>
            <a:avLst/>
            <a:gdLst/>
            <a:ahLst/>
            <a:cxnLst/>
            <a:rect l="l" t="t" r="r" b="b"/>
            <a:pathLst>
              <a:path w="5249978" h="3497798">
                <a:moveTo>
                  <a:pt x="0" y="0"/>
                </a:moveTo>
                <a:lnTo>
                  <a:pt x="5249978" y="0"/>
                </a:lnTo>
                <a:lnTo>
                  <a:pt x="5249978" y="3497798"/>
                </a:lnTo>
                <a:lnTo>
                  <a:pt x="0" y="3497798"/>
                </a:lnTo>
                <a:lnTo>
                  <a:pt x="0" y="0"/>
                </a:lnTo>
                <a:close/>
              </a:path>
            </a:pathLst>
          </a:custGeom>
          <a:blipFill>
            <a:blip r:embed="rId11"/>
            <a:stretch>
              <a:fillRect/>
            </a:stretch>
          </a:blipFill>
        </p:spPr>
        <p:txBody>
          <a:bodyPr/>
          <a:lstStyle/>
          <a:p>
            <a:endParaRPr lang="en-US"/>
          </a:p>
        </p:txBody>
      </p:sp>
    </p:spTree>
    <p:extLst>
      <p:ext uri="{BB962C8B-B14F-4D97-AF65-F5344CB8AC3E}">
        <p14:creationId xmlns:p14="http://schemas.microsoft.com/office/powerpoint/2010/main" val="400299515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2" name="Rectangle 10261">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264"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9" cy="6858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266" name="Straight Connector 10265">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268" name="Rectangle 10267">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39952"/>
            <a:ext cx="18288000" cy="344704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833624" y="7036156"/>
            <a:ext cx="11658600" cy="2194560"/>
          </a:xfrm>
        </p:spPr>
        <p:txBody>
          <a:bodyPr vert="horz" lIns="91440" tIns="45720" rIns="91440" bIns="45720" rtlCol="0" anchor="ctr">
            <a:normAutofit/>
          </a:bodyPr>
          <a:lstStyle/>
          <a:p>
            <a:pPr algn="r" defTabSz="914400"/>
            <a:r>
              <a:rPr lang="en-US" sz="5000" spc="200" dirty="0">
                <a:solidFill>
                  <a:srgbClr val="FFFFFF"/>
                </a:solidFill>
              </a:rPr>
              <a:t>Thank you for your time!</a:t>
            </a:r>
          </a:p>
        </p:txBody>
      </p:sp>
      <p:sp useBgFill="1">
        <p:nvSpPr>
          <p:cNvPr id="10270" name="Rectangle 10269">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E0F1D69-8C50-922D-3E69-E7F4BD4B44AC}"/>
              </a:ext>
            </a:extLst>
          </p:cNvPr>
          <p:cNvPicPr>
            <a:picLocks noChangeAspect="1"/>
          </p:cNvPicPr>
          <p:nvPr/>
        </p:nvPicPr>
        <p:blipFill>
          <a:blip r:embed="rId2"/>
          <a:stretch>
            <a:fillRect/>
          </a:stretch>
        </p:blipFill>
        <p:spPr>
          <a:xfrm>
            <a:off x="12191" y="8596891"/>
            <a:ext cx="18275801" cy="1690509"/>
          </a:xfrm>
          <a:prstGeom prst="rect">
            <a:avLst/>
          </a:prstGeom>
        </p:spPr>
      </p:pic>
      <p:cxnSp>
        <p:nvCxnSpPr>
          <p:cNvPr id="10272" name="Straight Connector 10271">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90211" y="1234023"/>
            <a:ext cx="0" cy="43891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D0DCB46-4E05-C4AC-EECA-6863E79B8A58}"/>
              </a:ext>
            </a:extLst>
          </p:cNvPr>
          <p:cNvPicPr>
            <a:picLocks noChangeAspect="1"/>
          </p:cNvPicPr>
          <p:nvPr/>
        </p:nvPicPr>
        <p:blipFill>
          <a:blip r:embed="rId3"/>
          <a:stretch>
            <a:fillRect/>
          </a:stretch>
        </p:blipFill>
        <p:spPr>
          <a:xfrm>
            <a:off x="39623" y="58216"/>
            <a:ext cx="12566183" cy="7327926"/>
          </a:xfrm>
          <a:prstGeom prst="rect">
            <a:avLst/>
          </a:prstGeom>
        </p:spPr>
      </p:pic>
      <p:cxnSp>
        <p:nvCxnSpPr>
          <p:cNvPr id="10274" name="Straight Connector 10273">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9"/>
            <a:ext cx="0" cy="13716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cartoon of a deer with a bow tie&#10;&#10;Description automatically generated">
            <a:extLst>
              <a:ext uri="{FF2B5EF4-FFF2-40B4-BE49-F238E27FC236}">
                <a16:creationId xmlns:a16="http://schemas.microsoft.com/office/drawing/2014/main" id="{A8DEBC6B-CD9C-5B9D-E1E0-41CC3AF19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580264" y="2355740"/>
            <a:ext cx="5890786" cy="5890786"/>
          </a:xfrm>
          <a:prstGeom prst="rect">
            <a:avLst/>
          </a:prstGeom>
        </p:spPr>
      </p:pic>
      <p:sp>
        <p:nvSpPr>
          <p:cNvPr id="8" name="Cloud 7">
            <a:extLst>
              <a:ext uri="{FF2B5EF4-FFF2-40B4-BE49-F238E27FC236}">
                <a16:creationId xmlns:a16="http://schemas.microsoft.com/office/drawing/2014/main" id="{CF41684A-1416-712A-0254-5BBCEAABD73C}"/>
              </a:ext>
            </a:extLst>
          </p:cNvPr>
          <p:cNvSpPr/>
          <p:nvPr/>
        </p:nvSpPr>
        <p:spPr>
          <a:xfrm rot="2895572">
            <a:off x="13039411" y="136181"/>
            <a:ext cx="2246560" cy="2472995"/>
          </a:xfrm>
          <a:prstGeom prst="cloud">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D12832-2F81-C8FE-4C37-A6257C212F37}"/>
              </a:ext>
            </a:extLst>
          </p:cNvPr>
          <p:cNvSpPr txBox="1"/>
          <p:nvPr/>
        </p:nvSpPr>
        <p:spPr>
          <a:xfrm>
            <a:off x="12758206" y="643701"/>
            <a:ext cx="3200400" cy="1600438"/>
          </a:xfrm>
          <a:prstGeom prst="rect">
            <a:avLst/>
          </a:prstGeom>
          <a:noFill/>
        </p:spPr>
        <p:txBody>
          <a:bodyPr wrap="square" rtlCol="0">
            <a:spAutoFit/>
          </a:bodyPr>
          <a:lstStyle/>
          <a:p>
            <a:pPr lvl="1"/>
            <a:r>
              <a:rPr lang="en-US" altLang="en-US" sz="4000" dirty="0">
                <a:latin typeface="Tw Cen MT Condensed" panose="020B0606020104020203" pitchFamily="34" charset="0"/>
                <a:ea typeface="Nirmala UI" panose="020B0502040204020203" pitchFamily="34" charset="0"/>
                <a:cs typeface="Nirmala UI" panose="020B0502040204020203" pitchFamily="34" charset="0"/>
              </a:rPr>
              <a:t>Follow us on Facebook</a:t>
            </a:r>
            <a:r>
              <a:rPr lang="en-US" sz="4000" dirty="0">
                <a:latin typeface="Tw Cen MT Condensed" panose="020B0606020104020203" pitchFamily="34" charset="0"/>
                <a:ea typeface="Nirmala UI" panose="020B0502040204020203" pitchFamily="34" charset="0"/>
                <a:cs typeface="Nirmala UI" panose="020B0502040204020203" pitchFamily="34" charset="0"/>
              </a:rPr>
              <a:t>!</a:t>
            </a:r>
          </a:p>
          <a:p>
            <a:endParaRPr lang="en-US" dirty="0"/>
          </a:p>
        </p:txBody>
      </p:sp>
      <p:sp>
        <p:nvSpPr>
          <p:cNvPr id="10" name="Flowchart: Connector 9">
            <a:extLst>
              <a:ext uri="{FF2B5EF4-FFF2-40B4-BE49-F238E27FC236}">
                <a16:creationId xmlns:a16="http://schemas.microsoft.com/office/drawing/2014/main" id="{9B789F15-ABC4-C39A-C26A-0203A808AED3}"/>
              </a:ext>
            </a:extLst>
          </p:cNvPr>
          <p:cNvSpPr/>
          <p:nvPr/>
        </p:nvSpPr>
        <p:spPr>
          <a:xfrm flipH="1" flipV="1">
            <a:off x="12837130" y="1949960"/>
            <a:ext cx="146952" cy="174443"/>
          </a:xfrm>
          <a:prstGeom prst="flowChartConnector">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ED4DE951-A32B-AA3B-EDE0-BD3947D1AF6E}"/>
              </a:ext>
            </a:extLst>
          </p:cNvPr>
          <p:cNvSpPr/>
          <p:nvPr/>
        </p:nvSpPr>
        <p:spPr>
          <a:xfrm flipH="1" flipV="1">
            <a:off x="12758206" y="2339601"/>
            <a:ext cx="146952" cy="174443"/>
          </a:xfrm>
          <a:prstGeom prst="flowChartConnector">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0882FA43-DC3B-E296-9095-43329F0E7B88}"/>
              </a:ext>
            </a:extLst>
          </p:cNvPr>
          <p:cNvSpPr/>
          <p:nvPr/>
        </p:nvSpPr>
        <p:spPr>
          <a:xfrm flipH="1" flipV="1">
            <a:off x="12978631" y="2551869"/>
            <a:ext cx="146952" cy="174443"/>
          </a:xfrm>
          <a:prstGeom prst="flowChartConnector">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19482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1371600" y="1088502"/>
            <a:ext cx="15544800" cy="2319600"/>
          </a:xfrm>
        </p:spPr>
        <p:txBody>
          <a:bodyPr/>
          <a:lstStyle/>
          <a:p>
            <a:r>
              <a:rPr lang="en-US" dirty="0"/>
              <a:t>Please take the time to participate in our survey.</a:t>
            </a:r>
          </a:p>
        </p:txBody>
      </p:sp>
      <p:sp>
        <p:nvSpPr>
          <p:cNvPr id="5" name="TextBox 4">
            <a:extLst>
              <a:ext uri="{FF2B5EF4-FFF2-40B4-BE49-F238E27FC236}">
                <a16:creationId xmlns:a16="http://schemas.microsoft.com/office/drawing/2014/main" id="{73800BAE-CEEF-4577-9125-589AE4793E5C}"/>
              </a:ext>
            </a:extLst>
          </p:cNvPr>
          <p:cNvSpPr txBox="1"/>
          <p:nvPr/>
        </p:nvSpPr>
        <p:spPr>
          <a:xfrm flipH="1">
            <a:off x="5507180" y="7759869"/>
            <a:ext cx="12127678" cy="1015663"/>
          </a:xfrm>
          <a:prstGeom prst="rect">
            <a:avLst/>
          </a:prstGeom>
          <a:noFill/>
        </p:spPr>
        <p:txBody>
          <a:bodyPr wrap="square" rtlCol="0">
            <a:spAutoFit/>
          </a:bodyPr>
          <a:lstStyle/>
          <a:p>
            <a:r>
              <a:rPr lang="en-US" sz="6000" dirty="0">
                <a:solidFill>
                  <a:prstClr val="black"/>
                </a:solidFill>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3"/>
          <a:stretch>
            <a:fillRect/>
          </a:stretch>
        </p:blipFill>
        <p:spPr>
          <a:xfrm>
            <a:off x="-13855" y="8724901"/>
            <a:ext cx="18301855" cy="1562100"/>
          </a:xfrm>
          <a:prstGeom prst="rect">
            <a:avLst/>
          </a:prstGeom>
        </p:spPr>
      </p:pic>
      <p:pic>
        <p:nvPicPr>
          <p:cNvPr id="8" name="Picture 7" descr="A cartoon of a deer with a bow tie&#10;&#10;Description automatically generated">
            <a:extLst>
              <a:ext uri="{FF2B5EF4-FFF2-40B4-BE49-F238E27FC236}">
                <a16:creationId xmlns:a16="http://schemas.microsoft.com/office/drawing/2014/main" id="{C98ED62F-6A64-AAAF-1372-65E685175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48302"/>
            <a:ext cx="6878255" cy="6878255"/>
          </a:xfrm>
          <a:prstGeom prst="rect">
            <a:avLst/>
          </a:prstGeom>
        </p:spPr>
      </p:pic>
      <p:sp>
        <p:nvSpPr>
          <p:cNvPr id="9" name="Cloud 8">
            <a:extLst>
              <a:ext uri="{FF2B5EF4-FFF2-40B4-BE49-F238E27FC236}">
                <a16:creationId xmlns:a16="http://schemas.microsoft.com/office/drawing/2014/main" id="{58A65F17-C695-7866-6D62-19E9DBE08A16}"/>
              </a:ext>
            </a:extLst>
          </p:cNvPr>
          <p:cNvSpPr/>
          <p:nvPr/>
        </p:nvSpPr>
        <p:spPr>
          <a:xfrm>
            <a:off x="7595430" y="172315"/>
            <a:ext cx="8845108" cy="7638185"/>
          </a:xfrm>
          <a:prstGeom prst="cloud">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Connector 9">
            <a:extLst>
              <a:ext uri="{FF2B5EF4-FFF2-40B4-BE49-F238E27FC236}">
                <a16:creationId xmlns:a16="http://schemas.microsoft.com/office/drawing/2014/main" id="{F9997121-BA6F-FA2B-4594-C5F790B1C7D5}"/>
              </a:ext>
            </a:extLst>
          </p:cNvPr>
          <p:cNvSpPr/>
          <p:nvPr/>
        </p:nvSpPr>
        <p:spPr>
          <a:xfrm flipH="1" flipV="1">
            <a:off x="7506630" y="1389466"/>
            <a:ext cx="432684" cy="388984"/>
          </a:xfrm>
          <a:prstGeom prst="flowChartConnector">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6C8C47FE-1FAD-893E-2253-DAE98262F76D}"/>
              </a:ext>
            </a:extLst>
          </p:cNvPr>
          <p:cNvSpPr/>
          <p:nvPr/>
        </p:nvSpPr>
        <p:spPr>
          <a:xfrm flipH="1" flipV="1">
            <a:off x="6685068" y="1454331"/>
            <a:ext cx="432684" cy="388984"/>
          </a:xfrm>
          <a:prstGeom prst="flowChartConnector">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F7C5839C-2BF1-BFBA-3181-54751BA7DE89}"/>
              </a:ext>
            </a:extLst>
          </p:cNvPr>
          <p:cNvSpPr/>
          <p:nvPr/>
        </p:nvSpPr>
        <p:spPr>
          <a:xfrm flipH="1" flipV="1">
            <a:off x="5928978" y="1616267"/>
            <a:ext cx="432684" cy="388984"/>
          </a:xfrm>
          <a:prstGeom prst="flowChartConnector">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147F6A-7EC0-6535-6628-9026D39955B8}"/>
              </a:ext>
            </a:extLst>
          </p:cNvPr>
          <p:cNvPicPr>
            <a:picLocks noChangeAspect="1"/>
          </p:cNvPicPr>
          <p:nvPr/>
        </p:nvPicPr>
        <p:blipFill>
          <a:blip r:embed="rId5"/>
          <a:stretch>
            <a:fillRect/>
          </a:stretch>
        </p:blipFill>
        <p:spPr>
          <a:xfrm>
            <a:off x="9839830" y="1955336"/>
            <a:ext cx="4356307" cy="4339742"/>
          </a:xfrm>
          <a:prstGeom prst="rect">
            <a:avLst/>
          </a:prstGeom>
        </p:spPr>
      </p:pic>
    </p:spTree>
    <p:extLst>
      <p:ext uri="{BB962C8B-B14F-4D97-AF65-F5344CB8AC3E}">
        <p14:creationId xmlns:p14="http://schemas.microsoft.com/office/powerpoint/2010/main" val="335186358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783290" y="3340751"/>
            <a:ext cx="6504253" cy="6946252"/>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6" name="Freeform: Shape 15">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Freeform: Shape 18">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668489" y="0"/>
            <a:ext cx="7025911" cy="5184436"/>
            <a:chOff x="4345582" y="0"/>
            <a:chExt cx="5069918" cy="3741104"/>
          </a:xfrm>
          <a:solidFill>
            <a:schemeClr val="accent5">
              <a:alpha val="5000"/>
            </a:schemeClr>
          </a:solidFill>
        </p:grpSpPr>
        <p:sp>
          <p:nvSpPr>
            <p:cNvPr id="22" name="Freeform: Shape 21">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8"/>
          <p:cNvSpPr txBox="1"/>
          <p:nvPr/>
        </p:nvSpPr>
        <p:spPr>
          <a:xfrm>
            <a:off x="1207008" y="1204432"/>
            <a:ext cx="7717536" cy="218107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500" dirty="0">
                <a:latin typeface="Tw Cen MT Condensed (Headings)"/>
                <a:ea typeface="+mj-ea"/>
                <a:cs typeface="+mj-cs"/>
              </a:rPr>
              <a:t>ALL ABOUT TITLE I</a:t>
            </a:r>
          </a:p>
        </p:txBody>
      </p:sp>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98279" y="591176"/>
            <a:ext cx="3944058" cy="2208672"/>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Cheers">
            <a:extLst>
              <a:ext uri="{FF2B5EF4-FFF2-40B4-BE49-F238E27FC236}">
                <a16:creationId xmlns:a16="http://schemas.microsoft.com/office/drawing/2014/main" id="{F303BD3D-34A9-02CF-69C3-6FFCCFF545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20618" y="4952345"/>
            <a:ext cx="4766924" cy="4766924"/>
          </a:xfrm>
          <a:prstGeom prst="rect">
            <a:avLst/>
          </a:prstGeom>
        </p:spPr>
      </p:pic>
      <p:sp>
        <p:nvSpPr>
          <p:cNvPr id="4" name="Star: 5 Points 3">
            <a:extLst>
              <a:ext uri="{FF2B5EF4-FFF2-40B4-BE49-F238E27FC236}">
                <a16:creationId xmlns:a16="http://schemas.microsoft.com/office/drawing/2014/main" id="{23F43EE1-C635-61F0-09D9-971D201668E8}"/>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2785843778"/>
              </p:ext>
            </p:extLst>
          </p:nvPr>
        </p:nvGraphicFramePr>
        <p:xfrm>
          <a:off x="1207008" y="3632523"/>
          <a:ext cx="7717536" cy="60867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246495"/>
          </a:xfrm>
          <a:prstGeom prst="rect">
            <a:avLst/>
          </a:prstGeom>
          <a:noFill/>
        </p:spPr>
        <p:txBody>
          <a:bodyPr wrap="square">
            <a:spAutoFit/>
          </a:bodyPr>
          <a:lstStyle/>
          <a:p>
            <a:r>
              <a:rPr lang="en-US" sz="7500" dirty="0">
                <a:latin typeface="Tw Cen MT Condensed (Headings)"/>
              </a:rPr>
              <a:t>TITLE I FUNDING PROCESS</a:t>
            </a:r>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424" y="2190571"/>
            <a:ext cx="7467600" cy="5325949"/>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D138C12A-23AB-335B-FC87-E9F43A3C09D3}"/>
              </a:ext>
            </a:extLst>
          </p:cNvPr>
          <p:cNvSpPr/>
          <p:nvPr/>
        </p:nvSpPr>
        <p:spPr>
          <a:xfrm>
            <a:off x="16764000" y="342002"/>
            <a:ext cx="771331" cy="762897"/>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FC0398-53BA-C170-5584-5B32213AD52D}"/>
              </a:ext>
            </a:extLst>
          </p:cNvPr>
          <p:cNvSpPr txBox="1"/>
          <p:nvPr/>
        </p:nvSpPr>
        <p:spPr>
          <a:xfrm>
            <a:off x="2452117" y="2190571"/>
            <a:ext cx="3047999" cy="1323439"/>
          </a:xfrm>
          <a:prstGeom prst="rect">
            <a:avLst/>
          </a:prstGeom>
          <a:noFill/>
        </p:spPr>
        <p:txBody>
          <a:bodyPr wrap="square" rtlCol="0">
            <a:spAutoFit/>
          </a:bodyPr>
          <a:lstStyle/>
          <a:p>
            <a:r>
              <a:rPr lang="en-US" sz="4000" dirty="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12067032" y="1993008"/>
            <a:ext cx="4492751" cy="1938992"/>
          </a:xfrm>
          <a:prstGeom prst="rect">
            <a:avLst/>
          </a:prstGeom>
          <a:noFill/>
        </p:spPr>
        <p:txBody>
          <a:bodyPr wrap="square" rtlCol="0">
            <a:spAutoFit/>
          </a:bodyPr>
          <a:lstStyle/>
          <a:p>
            <a:r>
              <a:rPr lang="en-US" sz="4000" dirty="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6896100"/>
            <a:ext cx="3124200" cy="1200329"/>
          </a:xfrm>
          <a:prstGeom prst="rect">
            <a:avLst/>
          </a:prstGeom>
          <a:noFill/>
        </p:spPr>
        <p:txBody>
          <a:bodyPr wrap="square" rtlCol="0">
            <a:spAutoFit/>
          </a:bodyPr>
          <a:lstStyle/>
          <a:p>
            <a:r>
              <a:rPr lang="en-US" sz="3600" dirty="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3125723" y="5676900"/>
            <a:ext cx="3581402" cy="707886"/>
          </a:xfrm>
          <a:prstGeom prst="rect">
            <a:avLst/>
          </a:prstGeom>
          <a:noFill/>
        </p:spPr>
        <p:txBody>
          <a:bodyPr wrap="square" rtlCol="0">
            <a:spAutoFit/>
          </a:bodyPr>
          <a:lstStyle/>
          <a:p>
            <a:r>
              <a:rPr lang="en-US" sz="4000" dirty="0">
                <a:solidFill>
                  <a:srgbClr val="7030A0"/>
                </a:solidFill>
              </a:rPr>
              <a:t>4. </a:t>
            </a:r>
          </a:p>
        </p:txBody>
      </p:sp>
      <p:pic>
        <p:nvPicPr>
          <p:cNvPr id="11" name="Picture 10" descr="A cartoon of a deer with a bow tie&#10;&#10;Description automatically generated">
            <a:extLst>
              <a:ext uri="{FF2B5EF4-FFF2-40B4-BE49-F238E27FC236}">
                <a16:creationId xmlns:a16="http://schemas.microsoft.com/office/drawing/2014/main" id="{34669D64-1D64-BD5F-ABF8-BB66277BB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5723" y="5804506"/>
            <a:ext cx="2690505" cy="3819154"/>
          </a:xfrm>
          <a:prstGeom prst="rect">
            <a:avLst/>
          </a:prstGeom>
        </p:spPr>
      </p:pic>
    </p:spTree>
    <p:extLst>
      <p:ext uri="{BB962C8B-B14F-4D97-AF65-F5344CB8AC3E}">
        <p14:creationId xmlns:p14="http://schemas.microsoft.com/office/powerpoint/2010/main" val="158847973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B67EB8E-22B4-4366-BC70-9F0BB2E37A77}"/>
              </a:ext>
            </a:extLst>
          </p:cNvPr>
          <p:cNvSpPr txBox="1"/>
          <p:nvPr/>
        </p:nvSpPr>
        <p:spPr>
          <a:xfrm>
            <a:off x="1981200" y="2476500"/>
            <a:ext cx="14325600" cy="6769545"/>
          </a:xfrm>
          <a:prstGeom prst="rect">
            <a:avLst/>
          </a:prstGeom>
        </p:spPr>
        <p:txBody>
          <a:bodyPr wrap="square" lIns="0" tIns="0" rIns="0" bIns="0" rtlCol="0" anchor="t">
            <a:spAutoFit/>
          </a:bodyPr>
          <a:lstStyle/>
          <a:p>
            <a:pPr algn="ctr">
              <a:lnSpc>
                <a:spcPts val="13576"/>
              </a:lnSpc>
            </a:pPr>
            <a:r>
              <a:rPr lang="en-US" sz="9600" dirty="0">
                <a:solidFill>
                  <a:srgbClr val="FFFFFF"/>
                </a:solidFill>
                <a:latin typeface="Alasassy Caps" pitchFamily="2" charset="0"/>
              </a:rPr>
              <a:t>Title I funds are used for Supplemental Resources</a:t>
            </a:r>
          </a:p>
          <a:p>
            <a:pPr algn="ctr">
              <a:lnSpc>
                <a:spcPts val="13576"/>
              </a:lnSpc>
            </a:pPr>
            <a:r>
              <a:rPr lang="en-US" sz="6600" dirty="0">
                <a:solidFill>
                  <a:srgbClr val="FFFFFF"/>
                </a:solidFill>
                <a:latin typeface="Tw Cen MT Condensed" panose="020B0606020104020203" pitchFamily="34" charset="0"/>
              </a:rPr>
              <a:t>Definition: provided in addition to what is already present or available to compete or enhance it</a:t>
            </a:r>
          </a:p>
        </p:txBody>
      </p:sp>
      <p:pic>
        <p:nvPicPr>
          <p:cNvPr id="3" name="Graphic 2" descr="Cheers">
            <a:extLst>
              <a:ext uri="{FF2B5EF4-FFF2-40B4-BE49-F238E27FC236}">
                <a16:creationId xmlns:a16="http://schemas.microsoft.com/office/drawing/2014/main" id="{542C6306-7E60-EDC7-F9AF-9C3CCB2FC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1430" y="183428"/>
            <a:ext cx="3009900" cy="2984390"/>
          </a:xfrm>
          <a:prstGeom prst="rect">
            <a:avLst/>
          </a:prstGeom>
        </p:spPr>
      </p:pic>
      <p:sp>
        <p:nvSpPr>
          <p:cNvPr id="4" name="Star: 5 Points 3">
            <a:extLst>
              <a:ext uri="{FF2B5EF4-FFF2-40B4-BE49-F238E27FC236}">
                <a16:creationId xmlns:a16="http://schemas.microsoft.com/office/drawing/2014/main" id="{A2E25197-49A0-7924-E571-E75A6A452F9C}"/>
              </a:ext>
            </a:extLst>
          </p:cNvPr>
          <p:cNvSpPr/>
          <p:nvPr/>
        </p:nvSpPr>
        <p:spPr>
          <a:xfrm>
            <a:off x="17113120" y="534177"/>
            <a:ext cx="870080" cy="875523"/>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66800" y="1019844"/>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graphicFrame>
        <p:nvGraphicFramePr>
          <p:cNvPr id="2" name="Table 1">
            <a:extLst>
              <a:ext uri="{FF2B5EF4-FFF2-40B4-BE49-F238E27FC236}">
                <a16:creationId xmlns:a16="http://schemas.microsoft.com/office/drawing/2014/main" id="{3EAFB4E1-F164-E240-6374-641FD00FFED4}"/>
              </a:ext>
            </a:extLst>
          </p:cNvPr>
          <p:cNvGraphicFramePr>
            <a:graphicFrameLocks noGrp="1"/>
          </p:cNvGraphicFramePr>
          <p:nvPr>
            <p:extLst>
              <p:ext uri="{D42A27DB-BD31-4B8C-83A1-F6EECF244321}">
                <p14:modId xmlns:p14="http://schemas.microsoft.com/office/powerpoint/2010/main" val="829852140"/>
              </p:ext>
            </p:extLst>
          </p:nvPr>
        </p:nvGraphicFramePr>
        <p:xfrm>
          <a:off x="2514600" y="2552700"/>
          <a:ext cx="13411200" cy="5790632"/>
        </p:xfrm>
        <a:graphic>
          <a:graphicData uri="http://schemas.openxmlformats.org/drawingml/2006/table">
            <a:tbl>
              <a:tblPr firstRow="1" bandRow="1"/>
              <a:tblGrid>
                <a:gridCol w="6793791">
                  <a:extLst>
                    <a:ext uri="{9D8B030D-6E8A-4147-A177-3AD203B41FA5}">
                      <a16:colId xmlns:a16="http://schemas.microsoft.com/office/drawing/2014/main" val="47257176"/>
                    </a:ext>
                  </a:extLst>
                </a:gridCol>
                <a:gridCol w="6617409">
                  <a:extLst>
                    <a:ext uri="{9D8B030D-6E8A-4147-A177-3AD203B41FA5}">
                      <a16:colId xmlns:a16="http://schemas.microsoft.com/office/drawing/2014/main" val="601120961"/>
                    </a:ext>
                  </a:extLst>
                </a:gridCol>
              </a:tblGrid>
              <a:tr h="66999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a:solidFill>
                      <a:schemeClr val="tx2">
                        <a:lumMod val="60000"/>
                        <a:lumOff val="40000"/>
                      </a:schemeClr>
                    </a:solidFill>
                  </a:tcPr>
                </a:tc>
                <a:tc>
                  <a:txBody>
                    <a:bodyPr/>
                    <a:lstStyle/>
                    <a:p>
                      <a:pPr algn="ctr"/>
                      <a:r>
                        <a:rPr lang="en-US" sz="2400" b="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a:solidFill>
                      <a:schemeClr val="tx2">
                        <a:lumMod val="60000"/>
                        <a:lumOff val="40000"/>
                      </a:schemeClr>
                    </a:solidFill>
                  </a:tcPr>
                </a:tc>
                <a:extLst>
                  <a:ext uri="{0D108BD9-81ED-4DB2-BD59-A6C34878D82A}">
                    <a16:rowId xmlns:a16="http://schemas.microsoft.com/office/drawing/2014/main" val="3016007115"/>
                  </a:ext>
                </a:extLst>
              </a:tr>
              <a:tr h="11724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MTSS Coach</a:t>
                      </a:r>
                    </a:p>
                  </a:txBody>
                  <a:tcPr/>
                </a:tc>
                <a:tc>
                  <a:txBody>
                    <a:bodyPr/>
                    <a:lstStyle/>
                    <a:p>
                      <a:r>
                        <a:rPr lang="en-US" sz="3200" dirty="0">
                          <a:solidFill>
                            <a:schemeClr val="tx1"/>
                          </a:solidFill>
                          <a:latin typeface="Alasassy Caps" pitchFamily="2" charset="0"/>
                          <a:ea typeface="Nirmala UI Semilight" panose="020B0402040204020203" pitchFamily="34" charset="0"/>
                          <a:cs typeface="Nirmala UI Semilight" panose="020B0402040204020203" pitchFamily="34" charset="0"/>
                        </a:rPr>
                        <a:t>Provide coaching for staff, impacts school leadership team, and supports students needing academic and/or behavior supports and interventions. </a:t>
                      </a:r>
                    </a:p>
                  </a:txBody>
                  <a:tcPr/>
                </a:tc>
                <a:extLst>
                  <a:ext uri="{0D108BD9-81ED-4DB2-BD59-A6C34878D82A}">
                    <a16:rowId xmlns:a16="http://schemas.microsoft.com/office/drawing/2014/main" val="3276881736"/>
                  </a:ext>
                </a:extLst>
              </a:tr>
              <a:tr h="94915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endParaRPr lang="en-US" sz="2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txBody>
                  <a:tcPr/>
                </a:tc>
                <a:tc>
                  <a:txBody>
                    <a:bodyPr/>
                    <a:lstStyle/>
                    <a:p>
                      <a:r>
                        <a:rPr lang="en-US" sz="3200" dirty="0">
                          <a:latin typeface="Alasassy Caps" pitchFamily="2" charset="0"/>
                        </a:rPr>
                        <a:t>Provide resources to supplement student learning</a:t>
                      </a:r>
                    </a:p>
                  </a:txBody>
                  <a:tcPr/>
                </a:tc>
                <a:extLst>
                  <a:ext uri="{0D108BD9-81ED-4DB2-BD59-A6C34878D82A}">
                    <a16:rowId xmlns:a16="http://schemas.microsoft.com/office/drawing/2014/main" val="3552202954"/>
                  </a:ext>
                </a:extLst>
              </a:tr>
              <a:tr h="66999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(after school programs)</a:t>
                      </a:r>
                    </a:p>
                  </a:txBody>
                  <a:tcPr/>
                </a:tc>
                <a:tc>
                  <a:txBody>
                    <a:bodyPr/>
                    <a:lstStyle/>
                    <a:p>
                      <a:r>
                        <a:rPr lang="en-US" sz="3200" dirty="0">
                          <a:latin typeface="Alasassy Caps" pitchFamily="2" charset="0"/>
                        </a:rPr>
                        <a:t>Reading, math, STEM, and enrichment clubs</a:t>
                      </a:r>
                    </a:p>
                  </a:txBody>
                  <a:tcPr/>
                </a:tc>
                <a:extLst>
                  <a:ext uri="{0D108BD9-81ED-4DB2-BD59-A6C34878D82A}">
                    <a16:rowId xmlns:a16="http://schemas.microsoft.com/office/drawing/2014/main" val="7934184"/>
                  </a:ext>
                </a:extLst>
              </a:tr>
              <a:tr h="66999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Workshops </a:t>
                      </a:r>
                    </a:p>
                  </a:txBody>
                  <a:tcPr/>
                </a:tc>
                <a:tc>
                  <a:txBody>
                    <a:bodyPr/>
                    <a:lstStyle/>
                    <a:p>
                      <a:r>
                        <a:rPr lang="en-US" sz="3200" dirty="0">
                          <a:latin typeface="Alasassy Caps" pitchFamily="2" charset="0"/>
                        </a:rPr>
                        <a:t>Parent and community liaison, family engagement events, activities and resources</a:t>
                      </a:r>
                    </a:p>
                  </a:txBody>
                  <a:tcPr/>
                </a:tc>
                <a:extLst>
                  <a:ext uri="{0D108BD9-81ED-4DB2-BD59-A6C34878D82A}">
                    <a16:rowId xmlns:a16="http://schemas.microsoft.com/office/drawing/2014/main" val="2330363279"/>
                  </a:ext>
                </a:extLst>
              </a:tr>
            </a:tbl>
          </a:graphicData>
        </a:graphic>
      </p:graphicFrame>
      <p:sp>
        <p:nvSpPr>
          <p:cNvPr id="4" name="TextBox 3">
            <a:extLst>
              <a:ext uri="{FF2B5EF4-FFF2-40B4-BE49-F238E27FC236}">
                <a16:creationId xmlns:a16="http://schemas.microsoft.com/office/drawing/2014/main" id="{606E3CF7-5AE0-FD73-ADA0-259A8AD1F3C1}"/>
              </a:ext>
            </a:extLst>
          </p:cNvPr>
          <p:cNvSpPr txBox="1"/>
          <p:nvPr/>
        </p:nvSpPr>
        <p:spPr>
          <a:xfrm>
            <a:off x="1474907" y="697173"/>
            <a:ext cx="15544800" cy="1246495"/>
          </a:xfrm>
          <a:prstGeom prst="rect">
            <a:avLst/>
          </a:prstGeom>
          <a:noFill/>
        </p:spPr>
        <p:txBody>
          <a:bodyPr wrap="square">
            <a:spAutoFit/>
          </a:bodyPr>
          <a:lstStyle/>
          <a:p>
            <a:r>
              <a:rPr lang="en-US" altLang="en-US" sz="7500" dirty="0">
                <a:latin typeface="Tw Cen MT Condensed (Headings)"/>
              </a:rPr>
              <a:t>TITLE I PROGRAMS PROVIDE SUPPLEMENTAL RESOURCES</a:t>
            </a:r>
            <a:endParaRPr lang="en-US" sz="7500" dirty="0">
              <a:latin typeface="Tw Cen MT Condensed (Headings)"/>
            </a:endParaRPr>
          </a:p>
        </p:txBody>
      </p:sp>
      <p:sp>
        <p:nvSpPr>
          <p:cNvPr id="5" name="Smiley Face 4">
            <a:extLst>
              <a:ext uri="{FF2B5EF4-FFF2-40B4-BE49-F238E27FC236}">
                <a16:creationId xmlns:a16="http://schemas.microsoft.com/office/drawing/2014/main" id="{B8074088-94FB-CC9D-CF87-B1C74CB2525C}"/>
              </a:ext>
            </a:extLst>
          </p:cNvPr>
          <p:cNvSpPr/>
          <p:nvPr/>
        </p:nvSpPr>
        <p:spPr>
          <a:xfrm>
            <a:off x="17004467" y="285583"/>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69675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Alasassy Caps" pitchFamily="2"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dirty="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First</a:t>
              </a:r>
              <a:endParaRPr sz="4800" dirty="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dirty="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Second</a:t>
              </a:r>
              <a:endParaRPr sz="3600" dirty="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Alasassy Caps" pitchFamily="2"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dirty="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1310722" y="4455126"/>
            <a:ext cx="3995722" cy="3416320"/>
          </a:xfrm>
          <a:prstGeom prst="rect">
            <a:avLst/>
          </a:prstGeom>
        </p:spPr>
        <p:txBody>
          <a:bodyPr wrap="square">
            <a:spAutoFit/>
          </a:bodyPr>
          <a:lstStyle/>
          <a:p>
            <a:r>
              <a:rPr lang="en-US" sz="3600" dirty="0">
                <a:solidFill>
                  <a:prstClr val="black">
                    <a:lumMod val="75000"/>
                  </a:prstClr>
                </a:solidFill>
                <a:latin typeface="Alasassy Caps" pitchFamily="2"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30707" y="8844676"/>
            <a:ext cx="18318707" cy="1439345"/>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3172689" y="107176"/>
            <a:ext cx="11539910" cy="1714800"/>
          </a:xfrm>
        </p:spPr>
        <p:txBody>
          <a:bodyPr/>
          <a:lstStyle/>
          <a:p>
            <a:pPr algn="ctr"/>
            <a:r>
              <a:rPr lang="en-US" dirty="0">
                <a:solidFill>
                  <a:schemeClr val="tx1"/>
                </a:solidFill>
              </a:rPr>
              <a:t>Title I Schoolwide Budget</a:t>
            </a:r>
          </a:p>
        </p:txBody>
      </p:sp>
      <p:sp>
        <p:nvSpPr>
          <p:cNvPr id="4" name="Rectangle 3">
            <a:extLst>
              <a:ext uri="{FF2B5EF4-FFF2-40B4-BE49-F238E27FC236}">
                <a16:creationId xmlns:a16="http://schemas.microsoft.com/office/drawing/2014/main" id="{4A85E29F-2C64-49C1-AD16-7CD5491C723C}"/>
              </a:ext>
            </a:extLst>
          </p:cNvPr>
          <p:cNvSpPr/>
          <p:nvPr/>
        </p:nvSpPr>
        <p:spPr>
          <a:xfrm>
            <a:off x="1707750" y="3564675"/>
            <a:ext cx="6324600" cy="3970318"/>
          </a:xfrm>
          <a:prstGeom prst="rect">
            <a:avLst/>
          </a:prstGeom>
        </p:spPr>
        <p:txBody>
          <a:bodyPr wrap="square">
            <a:spAutoFit/>
          </a:bodyPr>
          <a:lstStyle/>
          <a:p>
            <a:r>
              <a:rPr lang="en-US" sz="4400" dirty="0">
                <a:solidFill>
                  <a:schemeClr val="accent1"/>
                </a:solidFill>
                <a:latin typeface="Alasassy Caps" pitchFamily="2" charset="0"/>
                <a:ea typeface="Nirmala UI Semilight" panose="020B0402040204020203" pitchFamily="34" charset="0"/>
                <a:cs typeface="Nirmala UI Semilight" panose="020B0402040204020203" pitchFamily="34" charset="0"/>
              </a:rPr>
              <a:t>MK Rawlings </a:t>
            </a:r>
            <a:r>
              <a:rPr lang="en-US" sz="4400" dirty="0">
                <a:solidFill>
                  <a:prstClr val="black"/>
                </a:solidFill>
                <a:latin typeface="Alasassy Caps" pitchFamily="2" charset="0"/>
                <a:ea typeface="Nirmala UI Semilight" panose="020B0402040204020203" pitchFamily="34" charset="0"/>
                <a:cs typeface="Nirmala UI Semilight" panose="020B0402040204020203" pitchFamily="34" charset="0"/>
              </a:rPr>
              <a:t>was provided $74,800.00 to pay for supplemental resources and programs for increased student achievement.</a:t>
            </a:r>
          </a:p>
          <a:p>
            <a:endPar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1766" y="230960"/>
            <a:ext cx="1233056" cy="1244312"/>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87EB6F69-FAAA-C3E4-EEB9-52D8A6916169}"/>
              </a:ext>
            </a:extLst>
          </p:cNvPr>
          <p:cNvPicPr>
            <a:picLocks noChangeAspect="1"/>
          </p:cNvPicPr>
          <p:nvPr/>
        </p:nvPicPr>
        <p:blipFill>
          <a:blip r:embed="rId5"/>
          <a:stretch>
            <a:fillRect/>
          </a:stretch>
        </p:blipFill>
        <p:spPr>
          <a:xfrm>
            <a:off x="0" y="8811727"/>
            <a:ext cx="18288000" cy="1475273"/>
          </a:xfrm>
          <a:prstGeom prst="rect">
            <a:avLst/>
          </a:prstGeom>
        </p:spPr>
      </p:pic>
      <p:graphicFrame>
        <p:nvGraphicFramePr>
          <p:cNvPr id="3" name="Chart 2">
            <a:extLst>
              <a:ext uri="{FF2B5EF4-FFF2-40B4-BE49-F238E27FC236}">
                <a16:creationId xmlns:a16="http://schemas.microsoft.com/office/drawing/2014/main" id="{DA261145-5BE1-FF40-9F76-FFC83DCA4463}"/>
              </a:ext>
            </a:extLst>
          </p:cNvPr>
          <p:cNvGraphicFramePr/>
          <p:nvPr>
            <p:extLst>
              <p:ext uri="{D42A27DB-BD31-4B8C-83A1-F6EECF244321}">
                <p14:modId xmlns:p14="http://schemas.microsoft.com/office/powerpoint/2010/main" val="3834237259"/>
              </p:ext>
            </p:extLst>
          </p:nvPr>
        </p:nvGraphicFramePr>
        <p:xfrm>
          <a:off x="8863584" y="1449875"/>
          <a:ext cx="7924800" cy="81086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8820287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EDC6A04-F048-4DD3-A967-1B488BB5BB74}"/>
              </a:ext>
            </a:extLst>
          </p:cNvPr>
          <p:cNvGraphicFramePr/>
          <p:nvPr>
            <p:extLst>
              <p:ext uri="{D42A27DB-BD31-4B8C-83A1-F6EECF244321}">
                <p14:modId xmlns:p14="http://schemas.microsoft.com/office/powerpoint/2010/main" val="3069320113"/>
              </p:ext>
            </p:extLst>
          </p:nvPr>
        </p:nvGraphicFramePr>
        <p:xfrm>
          <a:off x="8153400" y="907437"/>
          <a:ext cx="7924800" cy="810865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4C1DCEF-D392-4A2F-ABFE-955D4C38D101}"/>
              </a:ext>
            </a:extLst>
          </p:cNvPr>
          <p:cNvSpPr txBox="1"/>
          <p:nvPr/>
        </p:nvSpPr>
        <p:spPr>
          <a:xfrm>
            <a:off x="653142" y="534830"/>
            <a:ext cx="15787396" cy="1107996"/>
          </a:xfrm>
          <a:prstGeom prst="rect">
            <a:avLst/>
          </a:prstGeom>
          <a:noFill/>
        </p:spPr>
        <p:txBody>
          <a:bodyPr wrap="square" rtlCol="0">
            <a:spAutoFit/>
          </a:bodyPr>
          <a:lstStyle/>
          <a:p>
            <a:r>
              <a:rPr lang="en-US" sz="6600" dirty="0">
                <a:solidFill>
                  <a:prstClr val="black"/>
                </a:solidFill>
                <a:latin typeface="Tw Cen MT Condensed (Headings)"/>
              </a:rPr>
              <a:t>A+ SCHOOLS TITLE I PARENT &amp; FAMILY ENGAGEMENT BUDGET</a:t>
            </a:r>
          </a:p>
        </p:txBody>
      </p:sp>
      <p:sp>
        <p:nvSpPr>
          <p:cNvPr id="6" name="Star: 5 Points 5">
            <a:extLst>
              <a:ext uri="{FF2B5EF4-FFF2-40B4-BE49-F238E27FC236}">
                <a16:creationId xmlns:a16="http://schemas.microsoft.com/office/drawing/2014/main" id="{5278E5CE-B401-E8A5-1C32-4B3391D0BD26}"/>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CA5BEFB1-1793-3D5B-1734-15073BC25821}"/>
              </a:ext>
            </a:extLst>
          </p:cNvPr>
          <p:cNvPicPr>
            <a:picLocks noChangeAspect="1"/>
          </p:cNvPicPr>
          <p:nvPr/>
        </p:nvPicPr>
        <p:blipFill>
          <a:blip r:embed="rId4"/>
          <a:stretch>
            <a:fillRect/>
          </a:stretch>
        </p:blipFill>
        <p:spPr>
          <a:xfrm>
            <a:off x="-56514" y="8837125"/>
            <a:ext cx="18344514" cy="1451555"/>
          </a:xfrm>
          <a:prstGeom prst="rect">
            <a:avLst/>
          </a:prstGeom>
        </p:spPr>
      </p:pic>
      <p:sp>
        <p:nvSpPr>
          <p:cNvPr id="8" name="TextBox 7">
            <a:extLst>
              <a:ext uri="{FF2B5EF4-FFF2-40B4-BE49-F238E27FC236}">
                <a16:creationId xmlns:a16="http://schemas.microsoft.com/office/drawing/2014/main" id="{5E5A690F-3420-AB60-0810-A37B0D74A29F}"/>
              </a:ext>
            </a:extLst>
          </p:cNvPr>
          <p:cNvSpPr txBox="1"/>
          <p:nvPr/>
        </p:nvSpPr>
        <p:spPr>
          <a:xfrm>
            <a:off x="1033431" y="3802634"/>
            <a:ext cx="6510369" cy="2123658"/>
          </a:xfrm>
          <a:prstGeom prst="rect">
            <a:avLst/>
          </a:prstGeom>
          <a:noFill/>
        </p:spPr>
        <p:txBody>
          <a:bodyPr wrap="square">
            <a:spAutoFit/>
          </a:bodyPr>
          <a:lstStyle/>
          <a:p>
            <a:r>
              <a:rPr lang="en-US" sz="4400" dirty="0">
                <a:solidFill>
                  <a:schemeClr val="accent1"/>
                </a:solidFill>
                <a:latin typeface="Alasassy Caps" pitchFamily="2" charset="0"/>
                <a:ea typeface="Nirmala UI Semilight" panose="020B0402040204020203" pitchFamily="34" charset="0"/>
                <a:cs typeface="Nirmala UI Semilight" panose="020B0402040204020203" pitchFamily="34" charset="0"/>
              </a:rPr>
              <a:t>MK Rawlings </a:t>
            </a:r>
            <a:r>
              <a:rPr lang="en-US" sz="4400" dirty="0">
                <a:solidFill>
                  <a:prstClr val="black"/>
                </a:solidFill>
                <a:latin typeface="Alasassy Caps" pitchFamily="2" charset="0"/>
                <a:ea typeface="Nirmala UI Semilight" panose="020B0402040204020203" pitchFamily="34" charset="0"/>
                <a:cs typeface="Nirmala UI Semilight" panose="020B0402040204020203" pitchFamily="34" charset="0"/>
              </a:rPr>
              <a:t>was provided $5,400.00 to pay for Parent and Family Engagement resources. </a:t>
            </a:r>
          </a:p>
        </p:txBody>
      </p:sp>
    </p:spTree>
    <p:extLst>
      <p:ext uri="{BB962C8B-B14F-4D97-AF65-F5344CB8AC3E}">
        <p14:creationId xmlns:p14="http://schemas.microsoft.com/office/powerpoint/2010/main" val="3250072113"/>
      </p:ext>
    </p:extLst>
  </p:cSld>
  <p:clrMapOvr>
    <a:masterClrMapping/>
  </p:clrMapOvr>
  <p:transition>
    <p:fade thruBlk="1"/>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15141</TotalTime>
  <Words>1943</Words>
  <Application>Microsoft Office PowerPoint</Application>
  <PresentationFormat>Custom</PresentationFormat>
  <Paragraphs>203</Paragraphs>
  <Slides>24</Slides>
  <Notes>21</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24</vt:i4>
      </vt:variant>
    </vt:vector>
  </HeadingPairs>
  <TitlesOfParts>
    <vt:vector size="44" baseType="lpstr">
      <vt:lpstr>Lato</vt:lpstr>
      <vt:lpstr>Calibri</vt:lpstr>
      <vt:lpstr>Open Sans Condensed</vt:lpstr>
      <vt:lpstr>Prompt Bold</vt:lpstr>
      <vt:lpstr>Alasassy Caps</vt:lpstr>
      <vt:lpstr>Arial</vt:lpstr>
      <vt:lpstr>Monotype Corsiva</vt:lpstr>
      <vt:lpstr>Oswald</vt:lpstr>
      <vt:lpstr>Tw Cen MT Condensed (Headings)</vt:lpstr>
      <vt:lpstr>Nirmala UI Semilight</vt:lpstr>
      <vt:lpstr>Wingdings</vt:lpstr>
      <vt:lpstr>Courier New</vt:lpstr>
      <vt:lpstr>Aptos</vt:lpstr>
      <vt:lpstr>Raleway</vt:lpstr>
      <vt:lpstr>Wingdings 3</vt:lpstr>
      <vt:lpstr>Tw Cen MT</vt:lpstr>
      <vt:lpstr>Tw Cen MT Condensed</vt:lpstr>
      <vt:lpstr>Nirmala UI</vt:lpstr>
      <vt:lpstr>Office Theme</vt:lpstr>
      <vt:lpstr>Integral</vt:lpstr>
      <vt:lpstr>PowerPoint Presentation</vt:lpstr>
      <vt:lpstr>PowerPoint Presentation</vt:lpstr>
      <vt:lpstr>PowerPoint Presentation</vt:lpstr>
      <vt:lpstr>PowerPoint Presentation</vt:lpstr>
      <vt:lpstr>PowerPoint Presentation</vt:lpstr>
      <vt:lpstr>PowerPoint Presentation</vt:lpstr>
      <vt:lpstr>Title I Schoolwide Planning and Input</vt:lpstr>
      <vt:lpstr>Title I Schoolwide Budget</vt:lpstr>
      <vt:lpstr>PowerPoint Presentation</vt:lpstr>
      <vt:lpstr>Working Together for Student Success</vt:lpstr>
      <vt:lpstr>Parent-School-Student Compact</vt:lpstr>
      <vt:lpstr>PowerPoint Presentation</vt:lpstr>
      <vt:lpstr>Parent and Family Engagement Plan (PFEP)</vt:lpstr>
      <vt:lpstr>Parent Advisory Council (PAC)</vt:lpstr>
      <vt:lpstr>Parent’s Right to Know</vt:lpstr>
      <vt:lpstr>PowerPoint Presentation</vt:lpstr>
      <vt:lpstr>PowerPoint Presentation</vt:lpstr>
      <vt:lpstr>Positive Behavior Intervention (PBIS)</vt:lpstr>
      <vt:lpstr>What Does PBIS at Rawlings Look Like? </vt:lpstr>
      <vt:lpstr>What Does PBIS at Rawlings Look Like? </vt:lpstr>
      <vt:lpstr>PowerPoint Presentation</vt:lpstr>
      <vt:lpstr>Additional Resources</vt:lpstr>
      <vt:lpstr>Thank you for your time!</vt:lpstr>
      <vt:lpstr>Please take the time to participate in our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Oester Jacqueline</cp:lastModifiedBy>
  <cp:revision>14</cp:revision>
  <dcterms:created xsi:type="dcterms:W3CDTF">2006-08-16T00:00:00Z</dcterms:created>
  <dcterms:modified xsi:type="dcterms:W3CDTF">2025-09-29T15:02:12Z</dcterms:modified>
  <dc:identifier>DAFHhpdnc_E</dc:identifier>
</cp:coreProperties>
</file>